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8" r:id="rId3"/>
    <p:sldId id="257" r:id="rId4"/>
  </p:sldIdLst>
  <p:sldSz cx="7559675" cy="1079976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02"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DA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9"/>
    <p:restoredTop sz="96327"/>
  </p:normalViewPr>
  <p:slideViewPr>
    <p:cSldViewPr snapToGrid="0" showGuides="1">
      <p:cViewPr varScale="1">
        <p:scale>
          <a:sx n="57" d="100"/>
          <a:sy n="57" d="100"/>
        </p:scale>
        <p:origin x="2628" y="114"/>
      </p:cViewPr>
      <p:guideLst>
        <p:guide orient="horz" pos="3402"/>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67462"/>
            <a:ext cx="6425724" cy="3759917"/>
          </a:xfrm>
        </p:spPr>
        <p:txBody>
          <a:bodyPr anchor="b"/>
          <a:lstStyle>
            <a:lvl1pPr algn="ctr">
              <a:defRPr sz="4960"/>
            </a:lvl1pPr>
          </a:lstStyle>
          <a:p>
            <a:r>
              <a:rPr lang="en-GB"/>
              <a:t>Click to edit Master title style</a:t>
            </a:r>
            <a:endParaRPr lang="en-US" dirty="0"/>
          </a:p>
        </p:txBody>
      </p:sp>
      <p:sp>
        <p:nvSpPr>
          <p:cNvPr id="3" name="Subtitle 2"/>
          <p:cNvSpPr>
            <a:spLocks noGrp="1"/>
          </p:cNvSpPr>
          <p:nvPr>
            <p:ph type="subTitle" idx="1"/>
          </p:nvPr>
        </p:nvSpPr>
        <p:spPr>
          <a:xfrm>
            <a:off x="944960" y="5672376"/>
            <a:ext cx="5669756" cy="2607442"/>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D5709A2F-3578-2A44-8B47-1002B7F5E61B}" type="datetimeFigureOut">
              <a:rPr lang="en-RO" smtClean="0"/>
              <a:t>01/10/2024</a:t>
            </a:fld>
            <a:endParaRPr lang="en-RO"/>
          </a:p>
        </p:txBody>
      </p:sp>
      <p:sp>
        <p:nvSpPr>
          <p:cNvPr id="5" name="Footer Placeholder 4"/>
          <p:cNvSpPr>
            <a:spLocks noGrp="1"/>
          </p:cNvSpPr>
          <p:nvPr>
            <p:ph type="ftr" sz="quarter" idx="11"/>
          </p:nvPr>
        </p:nvSpPr>
        <p:spPr/>
        <p:txBody>
          <a:bodyPr/>
          <a:lstStyle/>
          <a:p>
            <a:endParaRPr lang="en-RO"/>
          </a:p>
        </p:txBody>
      </p:sp>
      <p:sp>
        <p:nvSpPr>
          <p:cNvPr id="6" name="Slide Number Placeholder 5"/>
          <p:cNvSpPr>
            <a:spLocks noGrp="1"/>
          </p:cNvSpPr>
          <p:nvPr>
            <p:ph type="sldNum" sz="quarter" idx="12"/>
          </p:nvPr>
        </p:nvSpPr>
        <p:spPr/>
        <p:txBody>
          <a:bodyPr/>
          <a:lstStyle/>
          <a:p>
            <a:fld id="{462AE62B-E112-E44B-A494-4C226FE539DE}" type="slidenum">
              <a:rPr lang="en-RO" smtClean="0"/>
              <a:t>‹#›</a:t>
            </a:fld>
            <a:endParaRPr lang="en-RO"/>
          </a:p>
        </p:txBody>
      </p:sp>
    </p:spTree>
    <p:extLst>
      <p:ext uri="{BB962C8B-B14F-4D97-AF65-F5344CB8AC3E}">
        <p14:creationId xmlns:p14="http://schemas.microsoft.com/office/powerpoint/2010/main" val="1203561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5709A2F-3578-2A44-8B47-1002B7F5E61B}" type="datetimeFigureOut">
              <a:rPr lang="en-RO" smtClean="0"/>
              <a:t>01/10/2024</a:t>
            </a:fld>
            <a:endParaRPr lang="en-RO"/>
          </a:p>
        </p:txBody>
      </p:sp>
      <p:sp>
        <p:nvSpPr>
          <p:cNvPr id="5" name="Footer Placeholder 4"/>
          <p:cNvSpPr>
            <a:spLocks noGrp="1"/>
          </p:cNvSpPr>
          <p:nvPr>
            <p:ph type="ftr" sz="quarter" idx="11"/>
          </p:nvPr>
        </p:nvSpPr>
        <p:spPr/>
        <p:txBody>
          <a:bodyPr/>
          <a:lstStyle/>
          <a:p>
            <a:endParaRPr lang="en-RO"/>
          </a:p>
        </p:txBody>
      </p:sp>
      <p:sp>
        <p:nvSpPr>
          <p:cNvPr id="6" name="Slide Number Placeholder 5"/>
          <p:cNvSpPr>
            <a:spLocks noGrp="1"/>
          </p:cNvSpPr>
          <p:nvPr>
            <p:ph type="sldNum" sz="quarter" idx="12"/>
          </p:nvPr>
        </p:nvSpPr>
        <p:spPr/>
        <p:txBody>
          <a:bodyPr/>
          <a:lstStyle/>
          <a:p>
            <a:fld id="{462AE62B-E112-E44B-A494-4C226FE539DE}" type="slidenum">
              <a:rPr lang="en-RO" smtClean="0"/>
              <a:t>‹#›</a:t>
            </a:fld>
            <a:endParaRPr lang="en-RO"/>
          </a:p>
        </p:txBody>
      </p:sp>
    </p:spTree>
    <p:extLst>
      <p:ext uri="{BB962C8B-B14F-4D97-AF65-F5344CB8AC3E}">
        <p14:creationId xmlns:p14="http://schemas.microsoft.com/office/powerpoint/2010/main" val="78512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74987"/>
            <a:ext cx="1630055" cy="915230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519728" y="574987"/>
            <a:ext cx="4795669" cy="91523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5709A2F-3578-2A44-8B47-1002B7F5E61B}" type="datetimeFigureOut">
              <a:rPr lang="en-RO" smtClean="0"/>
              <a:t>01/10/2024</a:t>
            </a:fld>
            <a:endParaRPr lang="en-RO"/>
          </a:p>
        </p:txBody>
      </p:sp>
      <p:sp>
        <p:nvSpPr>
          <p:cNvPr id="5" name="Footer Placeholder 4"/>
          <p:cNvSpPr>
            <a:spLocks noGrp="1"/>
          </p:cNvSpPr>
          <p:nvPr>
            <p:ph type="ftr" sz="quarter" idx="11"/>
          </p:nvPr>
        </p:nvSpPr>
        <p:spPr/>
        <p:txBody>
          <a:bodyPr/>
          <a:lstStyle/>
          <a:p>
            <a:endParaRPr lang="en-RO"/>
          </a:p>
        </p:txBody>
      </p:sp>
      <p:sp>
        <p:nvSpPr>
          <p:cNvPr id="6" name="Slide Number Placeholder 5"/>
          <p:cNvSpPr>
            <a:spLocks noGrp="1"/>
          </p:cNvSpPr>
          <p:nvPr>
            <p:ph type="sldNum" sz="quarter" idx="12"/>
          </p:nvPr>
        </p:nvSpPr>
        <p:spPr/>
        <p:txBody>
          <a:bodyPr/>
          <a:lstStyle/>
          <a:p>
            <a:fld id="{462AE62B-E112-E44B-A494-4C226FE539DE}" type="slidenum">
              <a:rPr lang="en-RO" smtClean="0"/>
              <a:t>‹#›</a:t>
            </a:fld>
            <a:endParaRPr lang="en-RO"/>
          </a:p>
        </p:txBody>
      </p:sp>
    </p:spTree>
    <p:extLst>
      <p:ext uri="{BB962C8B-B14F-4D97-AF65-F5344CB8AC3E}">
        <p14:creationId xmlns:p14="http://schemas.microsoft.com/office/powerpoint/2010/main" val="3262235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5709A2F-3578-2A44-8B47-1002B7F5E61B}" type="datetimeFigureOut">
              <a:rPr lang="en-RO" smtClean="0"/>
              <a:t>01/10/2024</a:t>
            </a:fld>
            <a:endParaRPr lang="en-RO"/>
          </a:p>
        </p:txBody>
      </p:sp>
      <p:sp>
        <p:nvSpPr>
          <p:cNvPr id="5" name="Footer Placeholder 4"/>
          <p:cNvSpPr>
            <a:spLocks noGrp="1"/>
          </p:cNvSpPr>
          <p:nvPr>
            <p:ph type="ftr" sz="quarter" idx="11"/>
          </p:nvPr>
        </p:nvSpPr>
        <p:spPr/>
        <p:txBody>
          <a:bodyPr/>
          <a:lstStyle/>
          <a:p>
            <a:endParaRPr lang="en-RO"/>
          </a:p>
        </p:txBody>
      </p:sp>
      <p:sp>
        <p:nvSpPr>
          <p:cNvPr id="6" name="Slide Number Placeholder 5"/>
          <p:cNvSpPr>
            <a:spLocks noGrp="1"/>
          </p:cNvSpPr>
          <p:nvPr>
            <p:ph type="sldNum" sz="quarter" idx="12"/>
          </p:nvPr>
        </p:nvSpPr>
        <p:spPr/>
        <p:txBody>
          <a:bodyPr/>
          <a:lstStyle/>
          <a:p>
            <a:fld id="{462AE62B-E112-E44B-A494-4C226FE539DE}" type="slidenum">
              <a:rPr lang="en-RO" smtClean="0"/>
              <a:t>‹#›</a:t>
            </a:fld>
            <a:endParaRPr lang="en-RO"/>
          </a:p>
        </p:txBody>
      </p:sp>
    </p:spTree>
    <p:extLst>
      <p:ext uri="{BB962C8B-B14F-4D97-AF65-F5344CB8AC3E}">
        <p14:creationId xmlns:p14="http://schemas.microsoft.com/office/powerpoint/2010/main" val="1792811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92444"/>
            <a:ext cx="6520220" cy="4492401"/>
          </a:xfrm>
        </p:spPr>
        <p:txBody>
          <a:bodyPr anchor="b"/>
          <a:lstStyle>
            <a:lvl1pPr>
              <a:defRPr sz="4960"/>
            </a:lvl1pPr>
          </a:lstStyle>
          <a:p>
            <a:r>
              <a:rPr lang="en-GB"/>
              <a:t>Click to edit Master title style</a:t>
            </a:r>
            <a:endParaRPr lang="en-US" dirty="0"/>
          </a:p>
        </p:txBody>
      </p:sp>
      <p:sp>
        <p:nvSpPr>
          <p:cNvPr id="3" name="Text Placeholder 2"/>
          <p:cNvSpPr>
            <a:spLocks noGrp="1"/>
          </p:cNvSpPr>
          <p:nvPr>
            <p:ph type="body" idx="1"/>
          </p:nvPr>
        </p:nvSpPr>
        <p:spPr>
          <a:xfrm>
            <a:off x="515791" y="7227345"/>
            <a:ext cx="6520220" cy="2362447"/>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5709A2F-3578-2A44-8B47-1002B7F5E61B}" type="datetimeFigureOut">
              <a:rPr lang="en-RO" smtClean="0"/>
              <a:t>01/10/2024</a:t>
            </a:fld>
            <a:endParaRPr lang="en-RO"/>
          </a:p>
        </p:txBody>
      </p:sp>
      <p:sp>
        <p:nvSpPr>
          <p:cNvPr id="5" name="Footer Placeholder 4"/>
          <p:cNvSpPr>
            <a:spLocks noGrp="1"/>
          </p:cNvSpPr>
          <p:nvPr>
            <p:ph type="ftr" sz="quarter" idx="11"/>
          </p:nvPr>
        </p:nvSpPr>
        <p:spPr/>
        <p:txBody>
          <a:bodyPr/>
          <a:lstStyle/>
          <a:p>
            <a:endParaRPr lang="en-RO"/>
          </a:p>
        </p:txBody>
      </p:sp>
      <p:sp>
        <p:nvSpPr>
          <p:cNvPr id="6" name="Slide Number Placeholder 5"/>
          <p:cNvSpPr>
            <a:spLocks noGrp="1"/>
          </p:cNvSpPr>
          <p:nvPr>
            <p:ph type="sldNum" sz="quarter" idx="12"/>
          </p:nvPr>
        </p:nvSpPr>
        <p:spPr/>
        <p:txBody>
          <a:bodyPr/>
          <a:lstStyle/>
          <a:p>
            <a:fld id="{462AE62B-E112-E44B-A494-4C226FE539DE}" type="slidenum">
              <a:rPr lang="en-RO" smtClean="0"/>
              <a:t>‹#›</a:t>
            </a:fld>
            <a:endParaRPr lang="en-RO"/>
          </a:p>
        </p:txBody>
      </p:sp>
    </p:spTree>
    <p:extLst>
      <p:ext uri="{BB962C8B-B14F-4D97-AF65-F5344CB8AC3E}">
        <p14:creationId xmlns:p14="http://schemas.microsoft.com/office/powerpoint/2010/main" val="57735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519728" y="2874937"/>
            <a:ext cx="3212862" cy="685235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827085" y="2874937"/>
            <a:ext cx="3212862" cy="685235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5709A2F-3578-2A44-8B47-1002B7F5E61B}" type="datetimeFigureOut">
              <a:rPr lang="en-RO" smtClean="0"/>
              <a:t>01/10/2024</a:t>
            </a:fld>
            <a:endParaRPr lang="en-RO"/>
          </a:p>
        </p:txBody>
      </p:sp>
      <p:sp>
        <p:nvSpPr>
          <p:cNvPr id="6" name="Footer Placeholder 5"/>
          <p:cNvSpPr>
            <a:spLocks noGrp="1"/>
          </p:cNvSpPr>
          <p:nvPr>
            <p:ph type="ftr" sz="quarter" idx="11"/>
          </p:nvPr>
        </p:nvSpPr>
        <p:spPr/>
        <p:txBody>
          <a:bodyPr/>
          <a:lstStyle/>
          <a:p>
            <a:endParaRPr lang="en-RO"/>
          </a:p>
        </p:txBody>
      </p:sp>
      <p:sp>
        <p:nvSpPr>
          <p:cNvPr id="7" name="Slide Number Placeholder 6"/>
          <p:cNvSpPr>
            <a:spLocks noGrp="1"/>
          </p:cNvSpPr>
          <p:nvPr>
            <p:ph type="sldNum" sz="quarter" idx="12"/>
          </p:nvPr>
        </p:nvSpPr>
        <p:spPr/>
        <p:txBody>
          <a:bodyPr/>
          <a:lstStyle/>
          <a:p>
            <a:fld id="{462AE62B-E112-E44B-A494-4C226FE539DE}" type="slidenum">
              <a:rPr lang="en-RO" smtClean="0"/>
              <a:t>‹#›</a:t>
            </a:fld>
            <a:endParaRPr lang="en-RO"/>
          </a:p>
        </p:txBody>
      </p:sp>
    </p:spTree>
    <p:extLst>
      <p:ext uri="{BB962C8B-B14F-4D97-AF65-F5344CB8AC3E}">
        <p14:creationId xmlns:p14="http://schemas.microsoft.com/office/powerpoint/2010/main" val="2328160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74990"/>
            <a:ext cx="6520220" cy="2087455"/>
          </a:xfrm>
        </p:spPr>
        <p:txBody>
          <a:bodyPr/>
          <a:lstStyle/>
          <a:p>
            <a:r>
              <a:rPr lang="en-GB"/>
              <a:t>Click to edit Master title style</a:t>
            </a:r>
            <a:endParaRPr lang="en-US" dirty="0"/>
          </a:p>
        </p:txBody>
      </p:sp>
      <p:sp>
        <p:nvSpPr>
          <p:cNvPr id="3" name="Text Placeholder 2"/>
          <p:cNvSpPr>
            <a:spLocks noGrp="1"/>
          </p:cNvSpPr>
          <p:nvPr>
            <p:ph type="body" idx="1"/>
          </p:nvPr>
        </p:nvSpPr>
        <p:spPr>
          <a:xfrm>
            <a:off x="520713" y="2647443"/>
            <a:ext cx="3198096" cy="1297471"/>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44914"/>
            <a:ext cx="3198096" cy="58023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827086" y="2647443"/>
            <a:ext cx="3213847" cy="1297471"/>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6" y="3944914"/>
            <a:ext cx="3213847" cy="58023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5709A2F-3578-2A44-8B47-1002B7F5E61B}" type="datetimeFigureOut">
              <a:rPr lang="en-RO" smtClean="0"/>
              <a:t>01/10/2024</a:t>
            </a:fld>
            <a:endParaRPr lang="en-RO"/>
          </a:p>
        </p:txBody>
      </p:sp>
      <p:sp>
        <p:nvSpPr>
          <p:cNvPr id="8" name="Footer Placeholder 7"/>
          <p:cNvSpPr>
            <a:spLocks noGrp="1"/>
          </p:cNvSpPr>
          <p:nvPr>
            <p:ph type="ftr" sz="quarter" idx="11"/>
          </p:nvPr>
        </p:nvSpPr>
        <p:spPr/>
        <p:txBody>
          <a:bodyPr/>
          <a:lstStyle/>
          <a:p>
            <a:endParaRPr lang="en-RO"/>
          </a:p>
        </p:txBody>
      </p:sp>
      <p:sp>
        <p:nvSpPr>
          <p:cNvPr id="9" name="Slide Number Placeholder 8"/>
          <p:cNvSpPr>
            <a:spLocks noGrp="1"/>
          </p:cNvSpPr>
          <p:nvPr>
            <p:ph type="sldNum" sz="quarter" idx="12"/>
          </p:nvPr>
        </p:nvSpPr>
        <p:spPr/>
        <p:txBody>
          <a:bodyPr/>
          <a:lstStyle/>
          <a:p>
            <a:fld id="{462AE62B-E112-E44B-A494-4C226FE539DE}" type="slidenum">
              <a:rPr lang="en-RO" smtClean="0"/>
              <a:t>‹#›</a:t>
            </a:fld>
            <a:endParaRPr lang="en-RO"/>
          </a:p>
        </p:txBody>
      </p:sp>
    </p:spTree>
    <p:extLst>
      <p:ext uri="{BB962C8B-B14F-4D97-AF65-F5344CB8AC3E}">
        <p14:creationId xmlns:p14="http://schemas.microsoft.com/office/powerpoint/2010/main" val="657759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5709A2F-3578-2A44-8B47-1002B7F5E61B}" type="datetimeFigureOut">
              <a:rPr lang="en-RO" smtClean="0"/>
              <a:t>01/10/2024</a:t>
            </a:fld>
            <a:endParaRPr lang="en-RO"/>
          </a:p>
        </p:txBody>
      </p:sp>
      <p:sp>
        <p:nvSpPr>
          <p:cNvPr id="4" name="Footer Placeholder 3"/>
          <p:cNvSpPr>
            <a:spLocks noGrp="1"/>
          </p:cNvSpPr>
          <p:nvPr>
            <p:ph type="ftr" sz="quarter" idx="11"/>
          </p:nvPr>
        </p:nvSpPr>
        <p:spPr/>
        <p:txBody>
          <a:bodyPr/>
          <a:lstStyle/>
          <a:p>
            <a:endParaRPr lang="en-RO"/>
          </a:p>
        </p:txBody>
      </p:sp>
      <p:sp>
        <p:nvSpPr>
          <p:cNvPr id="5" name="Slide Number Placeholder 4"/>
          <p:cNvSpPr>
            <a:spLocks noGrp="1"/>
          </p:cNvSpPr>
          <p:nvPr>
            <p:ph type="sldNum" sz="quarter" idx="12"/>
          </p:nvPr>
        </p:nvSpPr>
        <p:spPr/>
        <p:txBody>
          <a:bodyPr/>
          <a:lstStyle/>
          <a:p>
            <a:fld id="{462AE62B-E112-E44B-A494-4C226FE539DE}" type="slidenum">
              <a:rPr lang="en-RO" smtClean="0"/>
              <a:t>‹#›</a:t>
            </a:fld>
            <a:endParaRPr lang="en-RO"/>
          </a:p>
        </p:txBody>
      </p:sp>
    </p:spTree>
    <p:extLst>
      <p:ext uri="{BB962C8B-B14F-4D97-AF65-F5344CB8AC3E}">
        <p14:creationId xmlns:p14="http://schemas.microsoft.com/office/powerpoint/2010/main" val="43715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709A2F-3578-2A44-8B47-1002B7F5E61B}" type="datetimeFigureOut">
              <a:rPr lang="en-RO" smtClean="0"/>
              <a:t>01/10/2024</a:t>
            </a:fld>
            <a:endParaRPr lang="en-RO"/>
          </a:p>
        </p:txBody>
      </p:sp>
      <p:sp>
        <p:nvSpPr>
          <p:cNvPr id="3" name="Footer Placeholder 2"/>
          <p:cNvSpPr>
            <a:spLocks noGrp="1"/>
          </p:cNvSpPr>
          <p:nvPr>
            <p:ph type="ftr" sz="quarter" idx="11"/>
          </p:nvPr>
        </p:nvSpPr>
        <p:spPr/>
        <p:txBody>
          <a:bodyPr/>
          <a:lstStyle/>
          <a:p>
            <a:endParaRPr lang="en-RO"/>
          </a:p>
        </p:txBody>
      </p:sp>
      <p:sp>
        <p:nvSpPr>
          <p:cNvPr id="4" name="Slide Number Placeholder 3"/>
          <p:cNvSpPr>
            <a:spLocks noGrp="1"/>
          </p:cNvSpPr>
          <p:nvPr>
            <p:ph type="sldNum" sz="quarter" idx="12"/>
          </p:nvPr>
        </p:nvSpPr>
        <p:spPr/>
        <p:txBody>
          <a:bodyPr/>
          <a:lstStyle/>
          <a:p>
            <a:fld id="{462AE62B-E112-E44B-A494-4C226FE539DE}" type="slidenum">
              <a:rPr lang="en-RO" smtClean="0"/>
              <a:t>‹#›</a:t>
            </a:fld>
            <a:endParaRPr lang="en-RO"/>
          </a:p>
        </p:txBody>
      </p:sp>
    </p:spTree>
    <p:extLst>
      <p:ext uri="{BB962C8B-B14F-4D97-AF65-F5344CB8AC3E}">
        <p14:creationId xmlns:p14="http://schemas.microsoft.com/office/powerpoint/2010/main" val="277066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9984"/>
            <a:ext cx="2438192" cy="2519945"/>
          </a:xfrm>
        </p:spPr>
        <p:txBody>
          <a:bodyPr anchor="b"/>
          <a:lstStyle>
            <a:lvl1pPr>
              <a:defRPr sz="2645"/>
            </a:lvl1pPr>
          </a:lstStyle>
          <a:p>
            <a:r>
              <a:rPr lang="en-GB"/>
              <a:t>Click to edit Master title style</a:t>
            </a:r>
            <a:endParaRPr lang="en-US" dirty="0"/>
          </a:p>
        </p:txBody>
      </p:sp>
      <p:sp>
        <p:nvSpPr>
          <p:cNvPr id="3" name="Content Placeholder 2"/>
          <p:cNvSpPr>
            <a:spLocks noGrp="1"/>
          </p:cNvSpPr>
          <p:nvPr>
            <p:ph idx="1"/>
          </p:nvPr>
        </p:nvSpPr>
        <p:spPr>
          <a:xfrm>
            <a:off x="3213847" y="1554968"/>
            <a:ext cx="3827085" cy="7674832"/>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520712" y="3239929"/>
            <a:ext cx="2438192" cy="6002369"/>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D5709A2F-3578-2A44-8B47-1002B7F5E61B}" type="datetimeFigureOut">
              <a:rPr lang="en-RO" smtClean="0"/>
              <a:t>01/10/2024</a:t>
            </a:fld>
            <a:endParaRPr lang="en-RO"/>
          </a:p>
        </p:txBody>
      </p:sp>
      <p:sp>
        <p:nvSpPr>
          <p:cNvPr id="6" name="Footer Placeholder 5"/>
          <p:cNvSpPr>
            <a:spLocks noGrp="1"/>
          </p:cNvSpPr>
          <p:nvPr>
            <p:ph type="ftr" sz="quarter" idx="11"/>
          </p:nvPr>
        </p:nvSpPr>
        <p:spPr/>
        <p:txBody>
          <a:bodyPr/>
          <a:lstStyle/>
          <a:p>
            <a:endParaRPr lang="en-RO"/>
          </a:p>
        </p:txBody>
      </p:sp>
      <p:sp>
        <p:nvSpPr>
          <p:cNvPr id="7" name="Slide Number Placeholder 6"/>
          <p:cNvSpPr>
            <a:spLocks noGrp="1"/>
          </p:cNvSpPr>
          <p:nvPr>
            <p:ph type="sldNum" sz="quarter" idx="12"/>
          </p:nvPr>
        </p:nvSpPr>
        <p:spPr/>
        <p:txBody>
          <a:bodyPr/>
          <a:lstStyle/>
          <a:p>
            <a:fld id="{462AE62B-E112-E44B-A494-4C226FE539DE}" type="slidenum">
              <a:rPr lang="en-RO" smtClean="0"/>
              <a:t>‹#›</a:t>
            </a:fld>
            <a:endParaRPr lang="en-RO"/>
          </a:p>
        </p:txBody>
      </p:sp>
    </p:spTree>
    <p:extLst>
      <p:ext uri="{BB962C8B-B14F-4D97-AF65-F5344CB8AC3E}">
        <p14:creationId xmlns:p14="http://schemas.microsoft.com/office/powerpoint/2010/main" val="771814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9984"/>
            <a:ext cx="2438192" cy="2519945"/>
          </a:xfrm>
        </p:spPr>
        <p:txBody>
          <a:bodyPr anchor="b"/>
          <a:lstStyle>
            <a:lvl1pPr>
              <a:defRPr sz="2645"/>
            </a:lvl1pPr>
          </a:lstStyle>
          <a:p>
            <a:r>
              <a:rPr lang="en-GB"/>
              <a:t>Click to edit Master title style</a:t>
            </a:r>
            <a:endParaRPr lang="en-US" dirty="0"/>
          </a:p>
        </p:txBody>
      </p:sp>
      <p:sp>
        <p:nvSpPr>
          <p:cNvPr id="3" name="Picture Placeholder 2"/>
          <p:cNvSpPr>
            <a:spLocks noGrp="1" noChangeAspect="1"/>
          </p:cNvSpPr>
          <p:nvPr>
            <p:ph type="pic" idx="1"/>
          </p:nvPr>
        </p:nvSpPr>
        <p:spPr>
          <a:xfrm>
            <a:off x="3213847" y="1554968"/>
            <a:ext cx="3827085" cy="7674832"/>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a:t>Click icon to add picture</a:t>
            </a:r>
            <a:endParaRPr lang="en-US" dirty="0"/>
          </a:p>
        </p:txBody>
      </p:sp>
      <p:sp>
        <p:nvSpPr>
          <p:cNvPr id="4" name="Text Placeholder 3"/>
          <p:cNvSpPr>
            <a:spLocks noGrp="1"/>
          </p:cNvSpPr>
          <p:nvPr>
            <p:ph type="body" sz="half" idx="2"/>
          </p:nvPr>
        </p:nvSpPr>
        <p:spPr>
          <a:xfrm>
            <a:off x="520712" y="3239929"/>
            <a:ext cx="2438192" cy="6002369"/>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D5709A2F-3578-2A44-8B47-1002B7F5E61B}" type="datetimeFigureOut">
              <a:rPr lang="en-RO" smtClean="0"/>
              <a:t>01/10/2024</a:t>
            </a:fld>
            <a:endParaRPr lang="en-RO"/>
          </a:p>
        </p:txBody>
      </p:sp>
      <p:sp>
        <p:nvSpPr>
          <p:cNvPr id="6" name="Footer Placeholder 5"/>
          <p:cNvSpPr>
            <a:spLocks noGrp="1"/>
          </p:cNvSpPr>
          <p:nvPr>
            <p:ph type="ftr" sz="quarter" idx="11"/>
          </p:nvPr>
        </p:nvSpPr>
        <p:spPr/>
        <p:txBody>
          <a:bodyPr/>
          <a:lstStyle/>
          <a:p>
            <a:endParaRPr lang="en-RO"/>
          </a:p>
        </p:txBody>
      </p:sp>
      <p:sp>
        <p:nvSpPr>
          <p:cNvPr id="7" name="Slide Number Placeholder 6"/>
          <p:cNvSpPr>
            <a:spLocks noGrp="1"/>
          </p:cNvSpPr>
          <p:nvPr>
            <p:ph type="sldNum" sz="quarter" idx="12"/>
          </p:nvPr>
        </p:nvSpPr>
        <p:spPr/>
        <p:txBody>
          <a:bodyPr/>
          <a:lstStyle/>
          <a:p>
            <a:fld id="{462AE62B-E112-E44B-A494-4C226FE539DE}" type="slidenum">
              <a:rPr lang="en-RO" smtClean="0"/>
              <a:t>‹#›</a:t>
            </a:fld>
            <a:endParaRPr lang="en-RO"/>
          </a:p>
        </p:txBody>
      </p:sp>
    </p:spTree>
    <p:extLst>
      <p:ext uri="{BB962C8B-B14F-4D97-AF65-F5344CB8AC3E}">
        <p14:creationId xmlns:p14="http://schemas.microsoft.com/office/powerpoint/2010/main" val="1653580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74990"/>
            <a:ext cx="6520220" cy="2087455"/>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519728" y="2874937"/>
            <a:ext cx="6520220" cy="685235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519728" y="10009783"/>
            <a:ext cx="1700927" cy="574987"/>
          </a:xfrm>
          <a:prstGeom prst="rect">
            <a:avLst/>
          </a:prstGeom>
        </p:spPr>
        <p:txBody>
          <a:bodyPr vert="horz" lIns="91440" tIns="45720" rIns="91440" bIns="45720" rtlCol="0" anchor="ctr"/>
          <a:lstStyle>
            <a:lvl1pPr algn="l">
              <a:defRPr sz="992">
                <a:solidFill>
                  <a:schemeClr val="tx1">
                    <a:tint val="75000"/>
                  </a:schemeClr>
                </a:solidFill>
              </a:defRPr>
            </a:lvl1pPr>
          </a:lstStyle>
          <a:p>
            <a:fld id="{D5709A2F-3578-2A44-8B47-1002B7F5E61B}" type="datetimeFigureOut">
              <a:rPr lang="en-RO" smtClean="0"/>
              <a:t>01/10/2024</a:t>
            </a:fld>
            <a:endParaRPr lang="en-RO"/>
          </a:p>
        </p:txBody>
      </p:sp>
      <p:sp>
        <p:nvSpPr>
          <p:cNvPr id="5" name="Footer Placeholder 4"/>
          <p:cNvSpPr>
            <a:spLocks noGrp="1"/>
          </p:cNvSpPr>
          <p:nvPr>
            <p:ph type="ftr" sz="quarter" idx="3"/>
          </p:nvPr>
        </p:nvSpPr>
        <p:spPr>
          <a:xfrm>
            <a:off x="2504143" y="10009783"/>
            <a:ext cx="2551390" cy="574987"/>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RO"/>
          </a:p>
        </p:txBody>
      </p:sp>
      <p:sp>
        <p:nvSpPr>
          <p:cNvPr id="6" name="Slide Number Placeholder 5"/>
          <p:cNvSpPr>
            <a:spLocks noGrp="1"/>
          </p:cNvSpPr>
          <p:nvPr>
            <p:ph type="sldNum" sz="quarter" idx="4"/>
          </p:nvPr>
        </p:nvSpPr>
        <p:spPr>
          <a:xfrm>
            <a:off x="5339020" y="10009783"/>
            <a:ext cx="1700927" cy="574987"/>
          </a:xfrm>
          <a:prstGeom prst="rect">
            <a:avLst/>
          </a:prstGeom>
        </p:spPr>
        <p:txBody>
          <a:bodyPr vert="horz" lIns="91440" tIns="45720" rIns="91440" bIns="45720" rtlCol="0" anchor="ctr"/>
          <a:lstStyle>
            <a:lvl1pPr algn="r">
              <a:defRPr sz="992">
                <a:solidFill>
                  <a:schemeClr val="tx1">
                    <a:tint val="75000"/>
                  </a:schemeClr>
                </a:solidFill>
              </a:defRPr>
            </a:lvl1pPr>
          </a:lstStyle>
          <a:p>
            <a:fld id="{462AE62B-E112-E44B-A494-4C226FE539DE}" type="slidenum">
              <a:rPr lang="en-RO" smtClean="0"/>
              <a:t>‹#›</a:t>
            </a:fld>
            <a:endParaRPr lang="en-RO"/>
          </a:p>
        </p:txBody>
      </p:sp>
      <p:sp>
        <p:nvSpPr>
          <p:cNvPr id="7" name="MSIPCMContentMarking" descr="{&quot;HashCode&quot;:1511109024,&quot;Placement&quot;:&quot;Header&quot;,&quot;Top&quot;:0.0,&quot;Left&quot;:537.514465,&quot;SlideWidth&quot;:595,&quot;SlideHeight&quot;:850}">
            <a:extLst>
              <a:ext uri="{FF2B5EF4-FFF2-40B4-BE49-F238E27FC236}">
                <a16:creationId xmlns:a16="http://schemas.microsoft.com/office/drawing/2014/main" id="{F143FDE1-4606-413F-BF0F-62140F482E1A}"/>
              </a:ext>
            </a:extLst>
          </p:cNvPr>
          <p:cNvSpPr txBox="1"/>
          <p:nvPr userDrawn="1"/>
        </p:nvSpPr>
        <p:spPr>
          <a:xfrm>
            <a:off x="6826434" y="0"/>
            <a:ext cx="733241" cy="249198"/>
          </a:xfrm>
          <a:prstGeom prst="rect">
            <a:avLst/>
          </a:prstGeom>
          <a:noFill/>
        </p:spPr>
        <p:txBody>
          <a:bodyPr vert="horz" wrap="square" lIns="0" tIns="0" rIns="0" bIns="0" rtlCol="0" anchor="ctr" anchorCtr="1">
            <a:spAutoFit/>
          </a:bodyPr>
          <a:lstStyle/>
          <a:p>
            <a:pPr algn="r">
              <a:spcBef>
                <a:spcPts val="0"/>
              </a:spcBef>
              <a:spcAft>
                <a:spcPts val="0"/>
              </a:spcAft>
            </a:pPr>
            <a:r>
              <a:rPr lang="en-US" sz="1000">
                <a:solidFill>
                  <a:srgbClr val="17D31D"/>
                </a:solidFill>
                <a:latin typeface="Arial" panose="020B0604020202020204" pitchFamily="34" charset="0"/>
              </a:rPr>
              <a:t>PUBLIC</a:t>
            </a:r>
          </a:p>
        </p:txBody>
      </p:sp>
    </p:spTree>
    <p:extLst>
      <p:ext uri="{BB962C8B-B14F-4D97-AF65-F5344CB8AC3E}">
        <p14:creationId xmlns:p14="http://schemas.microsoft.com/office/powerpoint/2010/main" val="27548089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alphabank.ro/Portals/0/PDF/informatii-generale-privind-rambursarea-creditelor-acordate-persoanelor-fizice.pdf"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hyperlink" Target="https://www.alphabank.ro/persoane-fizice/credite/credite-locuinta/alpha-housing-refinantare"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alphabank.ro/Portals/0/PDF/costuri/fisa-cost-alpha-rapid-lei.pdf" TargetMode="External"/><Relationship Id="rId2" Type="http://schemas.openxmlformats.org/officeDocument/2006/relationships/image" Target="../media/image3.jpg"/><Relationship Id="rId1" Type="http://schemas.openxmlformats.org/officeDocument/2006/relationships/slideLayout" Target="../slideLayouts/slideLayout1.xml"/><Relationship Id="rId4" Type="http://schemas.openxmlformats.org/officeDocument/2006/relationships/hyperlink" Target="http://www.alphabank.ro/Portals/0/PDF/informatii-generale-privind-rambursarea-creditelor-acordate-persoanelor-fizice.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533A00A-4DBC-F9D7-B6EF-2B7BF65A0EDA}"/>
              </a:ext>
            </a:extLst>
          </p:cNvPr>
          <p:cNvPicPr>
            <a:picLocks noChangeAspect="1"/>
          </p:cNvPicPr>
          <p:nvPr/>
        </p:nvPicPr>
        <p:blipFill>
          <a:blip r:embed="rId2"/>
          <a:srcRect/>
          <a:stretch/>
        </p:blipFill>
        <p:spPr>
          <a:xfrm>
            <a:off x="0" y="0"/>
            <a:ext cx="7558143" cy="10797348"/>
          </a:xfrm>
          <a:prstGeom prst="rect">
            <a:avLst/>
          </a:prstGeom>
        </p:spPr>
      </p:pic>
      <p:sp>
        <p:nvSpPr>
          <p:cNvPr id="2" name="TextBox 1">
            <a:extLst>
              <a:ext uri="{FF2B5EF4-FFF2-40B4-BE49-F238E27FC236}">
                <a16:creationId xmlns:a16="http://schemas.microsoft.com/office/drawing/2014/main" id="{FE93676E-BFAC-7933-0C1D-F35977611564}"/>
              </a:ext>
            </a:extLst>
          </p:cNvPr>
          <p:cNvSpPr txBox="1"/>
          <p:nvPr/>
        </p:nvSpPr>
        <p:spPr>
          <a:xfrm>
            <a:off x="1253067" y="8770222"/>
            <a:ext cx="2846867" cy="1384995"/>
          </a:xfrm>
          <a:prstGeom prst="rect">
            <a:avLst/>
          </a:prstGeom>
          <a:noFill/>
        </p:spPr>
        <p:txBody>
          <a:bodyPr wrap="square">
            <a:spAutoFit/>
          </a:bodyPr>
          <a:lstStyle/>
          <a:p>
            <a:endParaRPr lang="en-US" sz="14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p>
            <a:r>
              <a:rPr lang="en-US" sz="14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Rus Simona</a:t>
            </a:r>
            <a:endParaRPr lang="ro-RO" sz="14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p>
            <a:r>
              <a:rPr lang="en-US" sz="1400" dirty="0">
                <a:solidFill>
                  <a:schemeClr val="tx1">
                    <a:lumMod val="95000"/>
                    <a:lumOff val="5000"/>
                  </a:schemeClr>
                </a:solidFill>
                <a:latin typeface="Arial" panose="020B0604020202020204" pitchFamily="34" charset="0"/>
                <a:ea typeface="Calibri" panose="020F0502020204030204" pitchFamily="34" charset="0"/>
                <a:cs typeface="Arial" panose="020B0604020202020204" pitchFamily="34" charset="0"/>
              </a:rPr>
              <a:t>Director Adjunct</a:t>
            </a:r>
            <a:endParaRPr lang="ro-RO" sz="1400" dirty="0">
              <a:solidFill>
                <a:schemeClr val="tx1">
                  <a:lumMod val="95000"/>
                  <a:lumOff val="5000"/>
                </a:schemeClr>
              </a:solidFill>
              <a:latin typeface="Arial" panose="020B0604020202020204" pitchFamily="34" charset="0"/>
              <a:ea typeface="Calibri" panose="020F0502020204030204" pitchFamily="34" charset="0"/>
              <a:cs typeface="Arial" panose="020B0604020202020204" pitchFamily="34" charset="0"/>
            </a:endParaRPr>
          </a:p>
          <a:p>
            <a:r>
              <a:rPr lang="en-US" sz="14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0760 688 741</a:t>
            </a:r>
            <a:endParaRPr lang="ro-RO" sz="14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p>
            <a:r>
              <a:rPr lang="en-US" sz="1400" dirty="0">
                <a:solidFill>
                  <a:schemeClr val="tx1">
                    <a:lumMod val="95000"/>
                    <a:lumOff val="5000"/>
                  </a:schemeClr>
                </a:solidFill>
                <a:latin typeface="Arial" panose="020B0604020202020204" pitchFamily="34" charset="0"/>
                <a:ea typeface="Calibri" panose="020F0502020204030204" pitchFamily="34" charset="0"/>
                <a:cs typeface="Arial" panose="020B0604020202020204" pitchFamily="34" charset="0"/>
              </a:rPr>
              <a:t>srus@alphabank.ro</a:t>
            </a:r>
            <a:endParaRPr lang="ro-RO" sz="14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p>
            <a:endParaRPr lang="en-RO" sz="1400" dirty="0">
              <a:solidFill>
                <a:schemeClr val="tx1">
                  <a:lumMod val="95000"/>
                  <a:lumOff val="5000"/>
                </a:schemeClr>
              </a:solidFill>
            </a:endParaRPr>
          </a:p>
        </p:txBody>
      </p:sp>
      <p:sp>
        <p:nvSpPr>
          <p:cNvPr id="6" name="TextBox 5">
            <a:extLst>
              <a:ext uri="{FF2B5EF4-FFF2-40B4-BE49-F238E27FC236}">
                <a16:creationId xmlns:a16="http://schemas.microsoft.com/office/drawing/2014/main" id="{E3EF3CC1-829B-A458-F7C6-CDD4ABEE44C8}"/>
              </a:ext>
            </a:extLst>
          </p:cNvPr>
          <p:cNvSpPr txBox="1"/>
          <p:nvPr/>
        </p:nvSpPr>
        <p:spPr>
          <a:xfrm>
            <a:off x="1253067" y="5046132"/>
            <a:ext cx="3386665" cy="830997"/>
          </a:xfrm>
          <a:prstGeom prst="rect">
            <a:avLst/>
          </a:prstGeom>
          <a:noFill/>
        </p:spPr>
        <p:txBody>
          <a:bodyPr wrap="square">
            <a:spAutoFit/>
          </a:bodyPr>
          <a:lstStyle/>
          <a:p>
            <a:pPr algn="ctr"/>
            <a:r>
              <a:rPr lang="en-US" sz="2400" b="1" i="0" dirty="0" err="1">
                <a:solidFill>
                  <a:schemeClr val="bg1"/>
                </a:solidFill>
                <a:effectLst/>
                <a:latin typeface="arial" panose="020B0604020202020204" pitchFamily="34" charset="0"/>
              </a:rPr>
              <a:t>Universitatea</a:t>
            </a:r>
            <a:r>
              <a:rPr lang="en-US" sz="2400" b="1" i="0" dirty="0">
                <a:solidFill>
                  <a:schemeClr val="bg1"/>
                </a:solidFill>
                <a:effectLst/>
                <a:latin typeface="arial" panose="020B0604020202020204" pitchFamily="34" charset="0"/>
              </a:rPr>
              <a:t> de Vest din Timisoara</a:t>
            </a:r>
            <a:endParaRPr lang="ro-RO" sz="2400" dirty="0">
              <a:solidFill>
                <a:schemeClr val="bg1"/>
              </a:solidFill>
            </a:endParaRPr>
          </a:p>
        </p:txBody>
      </p:sp>
    </p:spTree>
    <p:extLst>
      <p:ext uri="{BB962C8B-B14F-4D97-AF65-F5344CB8AC3E}">
        <p14:creationId xmlns:p14="http://schemas.microsoft.com/office/powerpoint/2010/main" val="3000321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533A00A-4DBC-F9D7-B6EF-2B7BF65A0EDA}"/>
              </a:ext>
            </a:extLst>
          </p:cNvPr>
          <p:cNvPicPr>
            <a:picLocks noChangeAspect="1"/>
          </p:cNvPicPr>
          <p:nvPr/>
        </p:nvPicPr>
        <p:blipFill>
          <a:blip r:embed="rId2"/>
          <a:srcRect/>
          <a:stretch/>
        </p:blipFill>
        <p:spPr>
          <a:xfrm>
            <a:off x="0" y="1208"/>
            <a:ext cx="7559674" cy="10800885"/>
          </a:xfrm>
          <a:prstGeom prst="rect">
            <a:avLst/>
          </a:prstGeom>
        </p:spPr>
      </p:pic>
      <p:sp>
        <p:nvSpPr>
          <p:cNvPr id="13" name="Rectangle 12">
            <a:extLst>
              <a:ext uri="{FF2B5EF4-FFF2-40B4-BE49-F238E27FC236}">
                <a16:creationId xmlns:a16="http://schemas.microsoft.com/office/drawing/2014/main" id="{720D676F-D431-1DFD-DF5A-41BCD1F3E626}"/>
              </a:ext>
            </a:extLst>
          </p:cNvPr>
          <p:cNvSpPr/>
          <p:nvPr/>
        </p:nvSpPr>
        <p:spPr>
          <a:xfrm>
            <a:off x="504092" y="8443378"/>
            <a:ext cx="6531708" cy="366981"/>
          </a:xfrm>
          <a:prstGeom prst="rect">
            <a:avLst/>
          </a:prstGeom>
          <a:solidFill>
            <a:srgbClr val="B3DA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RO"/>
          </a:p>
        </p:txBody>
      </p:sp>
      <p:sp>
        <p:nvSpPr>
          <p:cNvPr id="11" name="Rectangle 10">
            <a:extLst>
              <a:ext uri="{FF2B5EF4-FFF2-40B4-BE49-F238E27FC236}">
                <a16:creationId xmlns:a16="http://schemas.microsoft.com/office/drawing/2014/main" id="{122277B4-E00D-BF47-FED9-6A2561F5EB70}"/>
              </a:ext>
            </a:extLst>
          </p:cNvPr>
          <p:cNvSpPr/>
          <p:nvPr/>
        </p:nvSpPr>
        <p:spPr>
          <a:xfrm>
            <a:off x="504092" y="8919955"/>
            <a:ext cx="6531708" cy="400110"/>
          </a:xfrm>
          <a:prstGeom prst="rect">
            <a:avLst/>
          </a:prstGeom>
          <a:solidFill>
            <a:srgbClr val="B3DA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RO"/>
          </a:p>
        </p:txBody>
      </p:sp>
      <p:sp>
        <p:nvSpPr>
          <p:cNvPr id="6" name="TextBox 5">
            <a:extLst>
              <a:ext uri="{FF2B5EF4-FFF2-40B4-BE49-F238E27FC236}">
                <a16:creationId xmlns:a16="http://schemas.microsoft.com/office/drawing/2014/main" id="{13F8A9E1-8C23-E0C0-E181-B9E342D59587}"/>
              </a:ext>
            </a:extLst>
          </p:cNvPr>
          <p:cNvSpPr txBox="1"/>
          <p:nvPr/>
        </p:nvSpPr>
        <p:spPr>
          <a:xfrm>
            <a:off x="408902" y="6386470"/>
            <a:ext cx="6725993" cy="1992853"/>
          </a:xfrm>
          <a:prstGeom prst="rect">
            <a:avLst/>
          </a:prstGeom>
          <a:noFill/>
        </p:spPr>
        <p:txBody>
          <a:bodyPr wrap="square">
            <a:spAutoFit/>
          </a:bodyPr>
          <a:lstStyle/>
          <a:p>
            <a:pPr algn="just" fontAlgn="base">
              <a:spcBef>
                <a:spcPct val="0"/>
              </a:spcBef>
              <a:spcAft>
                <a:spcPct val="0"/>
              </a:spcAft>
            </a:pPr>
            <a:r>
              <a:rPr lang="ro-RO" sz="950" dirty="0">
                <a:solidFill>
                  <a:schemeClr val="tx1">
                    <a:lumMod val="75000"/>
                    <a:lumOff val="25000"/>
                  </a:schemeClr>
                </a:solidFill>
                <a:latin typeface="Arial" panose="020B0604020202020204" pitchFamily="34" charset="0"/>
                <a:ea typeface="Calibri" panose="020F0502020204030204" pitchFamily="34" charset="0"/>
                <a:cs typeface="Arial" panose="020B0604020202020204" pitchFamily="34" charset="0"/>
              </a:rPr>
              <a:t>Exemplul de calcul de mai sus este pentru un credit de achiziție locuință / refinanțare credit de la altă instituție financiară, garantat cu ipoteca imobiliară, valoare credit 300.000 lei, acordat pe o durată de 30 ani, rambursare în 360 de rate lunare. În rata lunară credit NU a fost inclus comisionul de administrare lunară cont curent (6 lei / lună). DAE, Valoarea totală plătibilă de client și valoarea ratei lunare sunt estimative. În cadrul Valorii totale plătibile de client și DAE au fost incluse: dobânda plătibilă de către Client, comisionul de analiză dosar (0 la creditele în LEI), cheltuielile legate de evaluarea garanțiilor (595 lei pentru imobil de tip apartament), taxă de înregistrare în Registrul Național de Publicitate Mobiliară (87,6 lei), comisionul de administrare lunară cont curent, costul cu asigurarea obligatorie PAD, raportate la întreaga perioadă a creditului. În Valoarea totală plătibilă este inclusa și valoarea creditului. Nu au fost incluse costurile cu notarul, cu asigurarea complexă a imobilului și cele pentru înregistrarea și publicitatea garanțiilor. Clientul are obligativitatea de a încheia pe toată durata creditului o poliță de asigurare complexă pentru imobilul adus în garanție.</a:t>
            </a:r>
          </a:p>
          <a:p>
            <a:pPr algn="just" fontAlgn="base">
              <a:spcBef>
                <a:spcPct val="0"/>
              </a:spcBef>
              <a:spcAft>
                <a:spcPct val="0"/>
              </a:spcAft>
            </a:pPr>
            <a:r>
              <a:rPr lang="ro-RO" sz="950" b="1" dirty="0">
                <a:solidFill>
                  <a:schemeClr val="tx1">
                    <a:lumMod val="75000"/>
                    <a:lumOff val="25000"/>
                  </a:schemeClr>
                </a:solidFill>
                <a:latin typeface="Arial" panose="020B0604020202020204" pitchFamily="34" charset="0"/>
                <a:ea typeface="Calibri" panose="020F0502020204030204" pitchFamily="34" charset="0"/>
                <a:cs typeface="Arial" panose="020B0604020202020204" pitchFamily="34" charset="0"/>
              </a:rPr>
              <a:t>La data efectuării calculului IRCC = 5,97%.</a:t>
            </a:r>
          </a:p>
          <a:p>
            <a:pPr algn="just" fontAlgn="base">
              <a:spcBef>
                <a:spcPct val="0"/>
              </a:spcBef>
              <a:spcAft>
                <a:spcPct val="0"/>
              </a:spcAft>
            </a:pPr>
            <a:r>
              <a:rPr lang="ro-RO" sz="950" dirty="0">
                <a:solidFill>
                  <a:schemeClr val="tx1">
                    <a:lumMod val="75000"/>
                    <a:lumOff val="25000"/>
                  </a:schemeClr>
                </a:solidFill>
                <a:latin typeface="Arial" panose="020B0604020202020204" pitchFamily="34" charset="0"/>
                <a:ea typeface="Calibri" panose="020F0502020204030204" pitchFamily="34" charset="0"/>
                <a:cs typeface="Arial" panose="020B0604020202020204" pitchFamily="34" charset="0"/>
              </a:rPr>
              <a:t>Analizează cu atenție implicațiile creditului și asigură-te că-l poți rambursa la termen. Variația indicelui de referință din componența dobânzii variabile cât și modificarea veniturilor proprii ar putea afecta posibilitatea de a achita ratele la credit.</a:t>
            </a:r>
          </a:p>
        </p:txBody>
      </p:sp>
      <p:sp>
        <p:nvSpPr>
          <p:cNvPr id="4" name="TextBox 3">
            <a:extLst>
              <a:ext uri="{FF2B5EF4-FFF2-40B4-BE49-F238E27FC236}">
                <a16:creationId xmlns:a16="http://schemas.microsoft.com/office/drawing/2014/main" id="{0981CDBF-B958-6297-4FDE-5773125D6FF1}"/>
              </a:ext>
            </a:extLst>
          </p:cNvPr>
          <p:cNvSpPr txBox="1"/>
          <p:nvPr/>
        </p:nvSpPr>
        <p:spPr>
          <a:xfrm>
            <a:off x="584748" y="8504000"/>
            <a:ext cx="5631118" cy="246221"/>
          </a:xfrm>
          <a:prstGeom prst="rect">
            <a:avLst/>
          </a:prstGeom>
          <a:noFill/>
        </p:spPr>
        <p:txBody>
          <a:bodyPr wrap="square">
            <a:spAutoFit/>
          </a:bodyPr>
          <a:lstStyle/>
          <a:p>
            <a:r>
              <a:rPr lang="ro-RO" sz="1000" b="0" i="0" dirty="0">
                <a:solidFill>
                  <a:schemeClr val="tx1">
                    <a:lumMod val="95000"/>
                    <a:lumOff val="5000"/>
                  </a:schemeClr>
                </a:solidFill>
                <a:effectLst/>
                <a:latin typeface="Arial" panose="020B0604020202020204" pitchFamily="34" charset="0"/>
                <a:cs typeface="Arial" panose="020B0604020202020204" pitchFamily="34" charset="0"/>
              </a:rPr>
              <a:t>Detalii despre cele 2 modalități de rambursare – rate egale de principal sau anuități găsiți </a:t>
            </a:r>
            <a:r>
              <a:rPr lang="ro-RO" sz="1000" b="0" i="0" dirty="0">
                <a:solidFill>
                  <a:srgbClr val="0070C0"/>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aici</a:t>
            </a:r>
            <a:r>
              <a:rPr lang="ro-RO" sz="1000" b="0" i="0" dirty="0">
                <a:solidFill>
                  <a:schemeClr val="tx1">
                    <a:lumMod val="95000"/>
                    <a:lumOff val="5000"/>
                  </a:schemeClr>
                </a:solidFill>
                <a:effectLst/>
                <a:latin typeface="Arial" panose="020B0604020202020204" pitchFamily="34" charset="0"/>
                <a:cs typeface="Arial" panose="020B0604020202020204" pitchFamily="34" charset="0"/>
              </a:rPr>
              <a:t>.</a:t>
            </a:r>
            <a:endParaRPr lang="ro-RO" sz="10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4C7BB887-ECB6-A296-8C5B-E98F8A56EC4F}"/>
              </a:ext>
            </a:extLst>
          </p:cNvPr>
          <p:cNvSpPr txBox="1"/>
          <p:nvPr/>
        </p:nvSpPr>
        <p:spPr>
          <a:xfrm>
            <a:off x="1411472" y="4901139"/>
            <a:ext cx="5624328" cy="276999"/>
          </a:xfrm>
          <a:prstGeom prst="rect">
            <a:avLst/>
          </a:prstGeom>
          <a:noFill/>
        </p:spPr>
        <p:txBody>
          <a:bodyPr wrap="square">
            <a:spAutoFit/>
          </a:bodyPr>
          <a:lstStyle/>
          <a:p>
            <a:pPr algn="ctr"/>
            <a:r>
              <a:rPr lang="ro-RO" sz="1200" dirty="0">
                <a:latin typeface="Arial" panose="020B0604020202020204" pitchFamily="34" charset="0"/>
                <a:cs typeface="Arial" panose="020B0604020202020204" pitchFamily="34" charset="0"/>
              </a:rPr>
              <a:t>Dobândă fixă în primii 5 ani: </a:t>
            </a:r>
            <a:r>
              <a:rPr lang="ro-RO" sz="1200" b="1" dirty="0">
                <a:latin typeface="Arial" panose="020B0604020202020204" pitchFamily="34" charset="0"/>
                <a:cs typeface="Arial" panose="020B0604020202020204" pitchFamily="34" charset="0"/>
              </a:rPr>
              <a:t>5,</a:t>
            </a:r>
            <a:r>
              <a:rPr lang="en-US" sz="1200" b="1" dirty="0">
                <a:latin typeface="Arial" panose="020B0604020202020204" pitchFamily="34" charset="0"/>
                <a:cs typeface="Arial" panose="020B0604020202020204" pitchFamily="34" charset="0"/>
              </a:rPr>
              <a:t>89</a:t>
            </a:r>
            <a:r>
              <a:rPr lang="ro-RO" sz="1200" b="1" dirty="0">
                <a:latin typeface="Arial" panose="020B0604020202020204" pitchFamily="34" charset="0"/>
                <a:cs typeface="Arial" panose="020B0604020202020204" pitchFamily="34" charset="0"/>
              </a:rPr>
              <a:t>%, </a:t>
            </a:r>
            <a:r>
              <a:rPr lang="ro-RO" sz="1200" dirty="0">
                <a:latin typeface="Arial" panose="020B0604020202020204" pitchFamily="34" charset="0"/>
                <a:cs typeface="Arial" panose="020B0604020202020204" pitchFamily="34" charset="0"/>
              </a:rPr>
              <a:t>ulterior </a:t>
            </a:r>
            <a:r>
              <a:rPr lang="ro-RO" sz="1200" b="1" dirty="0">
                <a:latin typeface="Arial" panose="020B0604020202020204" pitchFamily="34" charset="0"/>
                <a:cs typeface="Arial" panose="020B0604020202020204" pitchFamily="34" charset="0"/>
              </a:rPr>
              <a:t>IRCC + 2,</a:t>
            </a:r>
            <a:r>
              <a:rPr lang="en-US" sz="1200" b="1" dirty="0">
                <a:latin typeface="Arial" panose="020B0604020202020204" pitchFamily="34" charset="0"/>
                <a:cs typeface="Arial" panose="020B0604020202020204" pitchFamily="34" charset="0"/>
              </a:rPr>
              <a:t>5</a:t>
            </a:r>
            <a:r>
              <a:rPr lang="ro-RO" sz="1200" b="1" dirty="0">
                <a:latin typeface="Arial" panose="020B0604020202020204" pitchFamily="34" charset="0"/>
                <a:cs typeface="Arial" panose="020B0604020202020204" pitchFamily="34" charset="0"/>
              </a:rPr>
              <a:t>9% (</a:t>
            </a:r>
            <a:r>
              <a:rPr lang="en-US" sz="1200" b="1" dirty="0">
                <a:latin typeface="Arial" panose="020B0604020202020204" pitchFamily="34" charset="0"/>
                <a:cs typeface="Arial" panose="020B0604020202020204" pitchFamily="34" charset="0"/>
              </a:rPr>
              <a:t>8,56</a:t>
            </a:r>
            <a:r>
              <a:rPr lang="ro-RO" sz="1200" b="1" dirty="0">
                <a:latin typeface="Arial" panose="020B0604020202020204" pitchFamily="34" charset="0"/>
                <a:cs typeface="Arial" panose="020B0604020202020204" pitchFamily="34" charset="0"/>
              </a:rPr>
              <a:t>%)</a:t>
            </a:r>
            <a:endParaRPr lang="en-RO" sz="1200"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1177062E-413E-308F-F6DF-76F8A2BEE804}"/>
              </a:ext>
            </a:extLst>
          </p:cNvPr>
          <p:cNvSpPr txBox="1"/>
          <p:nvPr/>
        </p:nvSpPr>
        <p:spPr>
          <a:xfrm>
            <a:off x="2682756" y="5311213"/>
            <a:ext cx="1086063" cy="246221"/>
          </a:xfrm>
          <a:prstGeom prst="rect">
            <a:avLst/>
          </a:prstGeom>
          <a:noFill/>
        </p:spPr>
        <p:txBody>
          <a:bodyPr wrap="square">
            <a:spAutoFit/>
          </a:bodyPr>
          <a:lstStyle/>
          <a:p>
            <a:pPr algn="ctr"/>
            <a:r>
              <a:rPr lang="ro-RO" sz="1000" dirty="0">
                <a:latin typeface="Arial" panose="020B0604020202020204" pitchFamily="34" charset="0"/>
                <a:cs typeface="Arial" panose="020B0604020202020204" pitchFamily="34" charset="0"/>
              </a:rPr>
              <a:t>2</a:t>
            </a:r>
            <a:r>
              <a:rPr lang="en-US" sz="1000" dirty="0">
                <a:latin typeface="Arial" panose="020B0604020202020204" pitchFamily="34" charset="0"/>
                <a:cs typeface="Arial" panose="020B0604020202020204" pitchFamily="34" charset="0"/>
              </a:rPr>
              <a:t>.306</a:t>
            </a:r>
            <a:r>
              <a:rPr lang="ro-RO" sz="1000" dirty="0">
                <a:latin typeface="Arial" panose="020B0604020202020204" pitchFamily="34" charset="0"/>
                <a:cs typeface="Arial" panose="020B0604020202020204" pitchFamily="34" charset="0"/>
              </a:rPr>
              <a:t> / </a:t>
            </a:r>
            <a:r>
              <a:rPr lang="en-US" sz="1000" dirty="0">
                <a:latin typeface="Arial" panose="020B0604020202020204" pitchFamily="34" charset="0"/>
                <a:cs typeface="Arial" panose="020B0604020202020204" pitchFamily="34" charset="0"/>
              </a:rPr>
              <a:t>2.617</a:t>
            </a:r>
            <a:r>
              <a:rPr lang="ro-RO" sz="1000" dirty="0">
                <a:latin typeface="Arial" panose="020B0604020202020204" pitchFamily="34" charset="0"/>
                <a:cs typeface="Arial" panose="020B0604020202020204" pitchFamily="34" charset="0"/>
              </a:rPr>
              <a:t> lei</a:t>
            </a:r>
            <a:endParaRPr lang="en-RO" sz="1000" dirty="0">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E94C1B3A-EA2D-8979-FDE4-E47C79F6E695}"/>
              </a:ext>
            </a:extLst>
          </p:cNvPr>
          <p:cNvSpPr txBox="1"/>
          <p:nvPr/>
        </p:nvSpPr>
        <p:spPr>
          <a:xfrm>
            <a:off x="2682756" y="5645562"/>
            <a:ext cx="1086063" cy="246221"/>
          </a:xfrm>
          <a:prstGeom prst="rect">
            <a:avLst/>
          </a:prstGeom>
          <a:noFill/>
        </p:spPr>
        <p:txBody>
          <a:bodyPr wrap="square">
            <a:spAutoFit/>
          </a:bodyPr>
          <a:lstStyle/>
          <a:p>
            <a:pPr algn="ctr"/>
            <a:r>
              <a:rPr lang="ro-RO" sz="1000" dirty="0">
                <a:latin typeface="Arial" panose="020B0604020202020204" pitchFamily="34" charset="0"/>
                <a:cs typeface="Arial" panose="020B0604020202020204" pitchFamily="34" charset="0"/>
              </a:rPr>
              <a:t>7</a:t>
            </a:r>
            <a:r>
              <a:rPr lang="en-US" sz="1000" dirty="0">
                <a:latin typeface="Arial" panose="020B0604020202020204" pitchFamily="34" charset="0"/>
                <a:cs typeface="Arial" panose="020B0604020202020204" pitchFamily="34" charset="0"/>
              </a:rPr>
              <a:t>,68</a:t>
            </a:r>
            <a:r>
              <a:rPr lang="ro-RO" sz="1000" dirty="0">
                <a:latin typeface="Arial" panose="020B0604020202020204" pitchFamily="34" charset="0"/>
                <a:cs typeface="Arial" panose="020B0604020202020204" pitchFamily="34" charset="0"/>
              </a:rPr>
              <a:t>%</a:t>
            </a:r>
            <a:endParaRPr lang="en-RO" sz="1000" dirty="0">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0A94490D-C9D0-C9A2-B33E-020C36B50589}"/>
              </a:ext>
            </a:extLst>
          </p:cNvPr>
          <p:cNvSpPr txBox="1"/>
          <p:nvPr/>
        </p:nvSpPr>
        <p:spPr>
          <a:xfrm>
            <a:off x="2682756" y="5991552"/>
            <a:ext cx="1086063" cy="246221"/>
          </a:xfrm>
          <a:prstGeom prst="rect">
            <a:avLst/>
          </a:prstGeom>
          <a:noFill/>
        </p:spPr>
        <p:txBody>
          <a:bodyPr wrap="square">
            <a:spAutoFit/>
          </a:bodyPr>
          <a:lstStyle/>
          <a:p>
            <a:pPr algn="ctr"/>
            <a:r>
              <a:rPr lang="en-US" sz="1000" dirty="0">
                <a:latin typeface="Arial" panose="020B0604020202020204" pitchFamily="34" charset="0"/>
                <a:cs typeface="Arial" panose="020B0604020202020204" pitchFamily="34" charset="0"/>
              </a:rPr>
              <a:t>656.254 </a:t>
            </a:r>
            <a:r>
              <a:rPr lang="ro-RO" sz="1000" dirty="0">
                <a:latin typeface="Arial" panose="020B0604020202020204" pitchFamily="34" charset="0"/>
                <a:cs typeface="Arial" panose="020B0604020202020204" pitchFamily="34" charset="0"/>
              </a:rPr>
              <a:t>lei</a:t>
            </a:r>
            <a:endParaRPr lang="en-RO" sz="1000" dirty="0">
              <a:latin typeface="Arial"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03D7CD71-3F86-AF0B-F156-B6378171AE3B}"/>
              </a:ext>
            </a:extLst>
          </p:cNvPr>
          <p:cNvSpPr txBox="1"/>
          <p:nvPr/>
        </p:nvSpPr>
        <p:spPr>
          <a:xfrm>
            <a:off x="5988909" y="5301274"/>
            <a:ext cx="1086063" cy="246221"/>
          </a:xfrm>
          <a:prstGeom prst="rect">
            <a:avLst/>
          </a:prstGeom>
          <a:noFill/>
        </p:spPr>
        <p:txBody>
          <a:bodyPr wrap="square">
            <a:spAutoFit/>
          </a:bodyPr>
          <a:lstStyle/>
          <a:p>
            <a:pPr algn="ctr"/>
            <a:r>
              <a:rPr lang="ro-RO" sz="1000" dirty="0">
                <a:latin typeface="Arial" panose="020B0604020202020204" pitchFamily="34" charset="0"/>
                <a:cs typeface="Arial" panose="020B0604020202020204" pitchFamily="34" charset="0"/>
              </a:rPr>
              <a:t>1</a:t>
            </a:r>
            <a:r>
              <a:rPr lang="en-US" sz="1000" dirty="0">
                <a:latin typeface="Arial" panose="020B0604020202020204" pitchFamily="34" charset="0"/>
                <a:cs typeface="Arial" panose="020B0604020202020204" pitchFamily="34" charset="0"/>
              </a:rPr>
              <a:t>.777</a:t>
            </a:r>
            <a:r>
              <a:rPr lang="ro-RO" sz="1000" dirty="0">
                <a:latin typeface="Arial" panose="020B0604020202020204" pitchFamily="34" charset="0"/>
                <a:cs typeface="Arial" panose="020B0604020202020204" pitchFamily="34" charset="0"/>
              </a:rPr>
              <a:t> / </a:t>
            </a:r>
            <a:r>
              <a:rPr lang="en-US" sz="1000" dirty="0">
                <a:latin typeface="Arial" panose="020B0604020202020204" pitchFamily="34" charset="0"/>
                <a:cs typeface="Arial" panose="020B0604020202020204" pitchFamily="34" charset="0"/>
              </a:rPr>
              <a:t>2.256</a:t>
            </a:r>
            <a:r>
              <a:rPr lang="ro-RO" sz="1000" dirty="0">
                <a:latin typeface="Arial" panose="020B0604020202020204" pitchFamily="34" charset="0"/>
                <a:cs typeface="Arial" panose="020B0604020202020204" pitchFamily="34" charset="0"/>
              </a:rPr>
              <a:t> lei</a:t>
            </a:r>
            <a:endParaRPr lang="en-RO" sz="1000" dirty="0">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9B323178-E3F5-AFB6-BD25-2F8704FFC4DD}"/>
              </a:ext>
            </a:extLst>
          </p:cNvPr>
          <p:cNvSpPr txBox="1"/>
          <p:nvPr/>
        </p:nvSpPr>
        <p:spPr>
          <a:xfrm>
            <a:off x="5988909" y="5645562"/>
            <a:ext cx="1086063" cy="246221"/>
          </a:xfrm>
          <a:prstGeom prst="rect">
            <a:avLst/>
          </a:prstGeom>
          <a:noFill/>
        </p:spPr>
        <p:txBody>
          <a:bodyPr wrap="square">
            <a:spAutoFit/>
          </a:bodyPr>
          <a:lstStyle/>
          <a:p>
            <a:pPr algn="ctr"/>
            <a:r>
              <a:rPr lang="ro-RO" sz="1000" dirty="0">
                <a:latin typeface="Arial" panose="020B0604020202020204" pitchFamily="34" charset="0"/>
                <a:cs typeface="Arial" panose="020B0604020202020204" pitchFamily="34" charset="0"/>
              </a:rPr>
              <a:t>7,</a:t>
            </a:r>
            <a:r>
              <a:rPr lang="en-US" sz="1000" dirty="0">
                <a:latin typeface="Arial" panose="020B0604020202020204" pitchFamily="34" charset="0"/>
                <a:cs typeface="Arial" panose="020B0604020202020204" pitchFamily="34" charset="0"/>
              </a:rPr>
              <a:t>83</a:t>
            </a:r>
            <a:r>
              <a:rPr lang="ro-RO" sz="1000" dirty="0">
                <a:latin typeface="Arial" panose="020B0604020202020204" pitchFamily="34" charset="0"/>
                <a:cs typeface="Arial" panose="020B0604020202020204" pitchFamily="34" charset="0"/>
              </a:rPr>
              <a:t>%</a:t>
            </a:r>
            <a:endParaRPr lang="en-RO" sz="1000" dirty="0">
              <a:latin typeface="Arial" panose="020B0604020202020204" pitchFamily="34" charset="0"/>
              <a:cs typeface="Arial" panose="020B0604020202020204" pitchFamily="34" charset="0"/>
            </a:endParaRPr>
          </a:p>
        </p:txBody>
      </p:sp>
      <p:sp>
        <p:nvSpPr>
          <p:cNvPr id="27" name="TextBox 26">
            <a:extLst>
              <a:ext uri="{FF2B5EF4-FFF2-40B4-BE49-F238E27FC236}">
                <a16:creationId xmlns:a16="http://schemas.microsoft.com/office/drawing/2014/main" id="{8E954C08-D755-0EFD-68E8-5E037FB6BE93}"/>
              </a:ext>
            </a:extLst>
          </p:cNvPr>
          <p:cNvSpPr txBox="1"/>
          <p:nvPr/>
        </p:nvSpPr>
        <p:spPr>
          <a:xfrm>
            <a:off x="5988909" y="5991552"/>
            <a:ext cx="1086063" cy="246221"/>
          </a:xfrm>
          <a:prstGeom prst="rect">
            <a:avLst/>
          </a:prstGeom>
          <a:noFill/>
        </p:spPr>
        <p:txBody>
          <a:bodyPr wrap="square">
            <a:spAutoFit/>
          </a:bodyPr>
          <a:lstStyle/>
          <a:p>
            <a:pPr algn="ctr"/>
            <a:r>
              <a:rPr lang="ro-RO" sz="1000" dirty="0">
                <a:latin typeface="Arial" panose="020B0604020202020204" pitchFamily="34" charset="0"/>
                <a:cs typeface="Arial" panose="020B0604020202020204" pitchFamily="34" charset="0"/>
              </a:rPr>
              <a:t>7</a:t>
            </a:r>
            <a:r>
              <a:rPr lang="en-US" sz="1000" dirty="0">
                <a:latin typeface="Arial" panose="020B0604020202020204" pitchFamily="34" charset="0"/>
                <a:cs typeface="Arial" panose="020B0604020202020204" pitchFamily="34" charset="0"/>
              </a:rPr>
              <a:t>90.233</a:t>
            </a:r>
            <a:r>
              <a:rPr lang="ro-RO" sz="1000" dirty="0">
                <a:latin typeface="Arial" panose="020B0604020202020204" pitchFamily="34" charset="0"/>
                <a:cs typeface="Arial" panose="020B0604020202020204" pitchFamily="34" charset="0"/>
              </a:rPr>
              <a:t> lei</a:t>
            </a:r>
            <a:endParaRPr lang="en-RO" sz="10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2B258212-5853-5852-50AC-E05673CA13E8}"/>
              </a:ext>
            </a:extLst>
          </p:cNvPr>
          <p:cNvSpPr txBox="1"/>
          <p:nvPr/>
        </p:nvSpPr>
        <p:spPr>
          <a:xfrm>
            <a:off x="584746" y="8919955"/>
            <a:ext cx="6451053" cy="400110"/>
          </a:xfrm>
          <a:prstGeom prst="rect">
            <a:avLst/>
          </a:prstGeom>
          <a:noFill/>
        </p:spPr>
        <p:txBody>
          <a:bodyPr wrap="square">
            <a:spAutoFit/>
          </a:bodyPr>
          <a:lstStyle/>
          <a:p>
            <a:r>
              <a:rPr lang="ro-RO" sz="1000" b="0" i="0" dirty="0">
                <a:solidFill>
                  <a:srgbClr val="222222"/>
                </a:solidFill>
                <a:effectLst/>
                <a:latin typeface="Arial" panose="020B0604020202020204" pitchFamily="34" charset="0"/>
                <a:cs typeface="Arial" panose="020B0604020202020204" pitchFamily="34" charset="0"/>
              </a:rPr>
              <a:t>Oferta standard de preț cât și mai multe detalii despre produs pot fi consultate </a:t>
            </a:r>
            <a:r>
              <a:rPr lang="ro-RO" sz="1000" b="0" i="0" dirty="0">
                <a:solidFill>
                  <a:srgbClr val="222222"/>
                </a:solidFill>
                <a:effectLst/>
                <a:latin typeface="Arial" panose="020B0604020202020204" pitchFamily="34" charset="0"/>
                <a:cs typeface="Arial" panose="020B0604020202020204" pitchFamily="34" charset="0"/>
                <a:hlinkClick r:id="rId4"/>
              </a:rPr>
              <a:t>aici</a:t>
            </a:r>
            <a:r>
              <a:rPr lang="ro-RO" sz="1000" b="0" i="0" dirty="0">
                <a:solidFill>
                  <a:srgbClr val="222222"/>
                </a:solidFill>
                <a:effectLst/>
                <a:latin typeface="Arial" panose="020B0604020202020204" pitchFamily="34" charset="0"/>
                <a:cs typeface="Arial" panose="020B0604020202020204" pitchFamily="34" charset="0"/>
              </a:rPr>
              <a:t>. Valabilitatea ofertei se poate ajusta în funcție de numarul cererilor caz în care vom</a:t>
            </a:r>
            <a:r>
              <a:rPr lang="ro-RO" sz="1000" dirty="0">
                <a:solidFill>
                  <a:srgbClr val="222222"/>
                </a:solidFill>
                <a:latin typeface="Arial" panose="020B0604020202020204" pitchFamily="34" charset="0"/>
                <a:cs typeface="Arial" panose="020B0604020202020204" pitchFamily="34" charset="0"/>
              </a:rPr>
              <a:t> reveni cu o informare.</a:t>
            </a:r>
          </a:p>
        </p:txBody>
      </p:sp>
    </p:spTree>
    <p:extLst>
      <p:ext uri="{BB962C8B-B14F-4D97-AF65-F5344CB8AC3E}">
        <p14:creationId xmlns:p14="http://schemas.microsoft.com/office/powerpoint/2010/main" val="312867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533A00A-4DBC-F9D7-B6EF-2B7BF65A0EDA}"/>
              </a:ext>
            </a:extLst>
          </p:cNvPr>
          <p:cNvPicPr>
            <a:picLocks noChangeAspect="1"/>
          </p:cNvPicPr>
          <p:nvPr/>
        </p:nvPicPr>
        <p:blipFill>
          <a:blip r:embed="rId2"/>
          <a:srcRect/>
          <a:stretch/>
        </p:blipFill>
        <p:spPr>
          <a:xfrm>
            <a:off x="0" y="2421"/>
            <a:ext cx="7557194" cy="10797342"/>
          </a:xfrm>
          <a:prstGeom prst="rect">
            <a:avLst/>
          </a:prstGeom>
        </p:spPr>
      </p:pic>
      <p:sp>
        <p:nvSpPr>
          <p:cNvPr id="4" name="TextBox 3">
            <a:extLst>
              <a:ext uri="{FF2B5EF4-FFF2-40B4-BE49-F238E27FC236}">
                <a16:creationId xmlns:a16="http://schemas.microsoft.com/office/drawing/2014/main" id="{7C39B347-1E84-48AD-10D0-445E764D3215}"/>
              </a:ext>
            </a:extLst>
          </p:cNvPr>
          <p:cNvSpPr txBox="1"/>
          <p:nvPr/>
        </p:nvSpPr>
        <p:spPr>
          <a:xfrm>
            <a:off x="1335272" y="5045243"/>
            <a:ext cx="5128476" cy="276999"/>
          </a:xfrm>
          <a:prstGeom prst="rect">
            <a:avLst/>
          </a:prstGeom>
          <a:noFill/>
        </p:spPr>
        <p:txBody>
          <a:bodyPr wrap="square">
            <a:spAutoFit/>
          </a:bodyPr>
          <a:lstStyle/>
          <a:p>
            <a:pPr algn="ctr"/>
            <a:r>
              <a:rPr lang="ro-RO" sz="1200" dirty="0">
                <a:latin typeface="Arial" panose="020B0604020202020204" pitchFamily="34" charset="0"/>
                <a:cs typeface="Arial" panose="020B0604020202020204" pitchFamily="34" charset="0"/>
              </a:rPr>
              <a:t>Dobândă fixă</a:t>
            </a:r>
            <a:r>
              <a:rPr lang="en-US" sz="1200" dirty="0">
                <a:latin typeface="Arial" panose="020B0604020202020204" pitchFamily="34" charset="0"/>
                <a:cs typeface="Arial" panose="020B0604020202020204" pitchFamily="34" charset="0"/>
              </a:rPr>
              <a:t> 5 ani</a:t>
            </a:r>
            <a:r>
              <a:rPr lang="ro-RO" sz="120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9,80</a:t>
            </a:r>
            <a:r>
              <a:rPr lang="ro-RO" sz="1200" b="1" dirty="0">
                <a:latin typeface="Arial" panose="020B0604020202020204" pitchFamily="34" charset="0"/>
                <a:cs typeface="Arial" panose="020B0604020202020204" pitchFamily="34" charset="0"/>
              </a:rPr>
              <a:t>%</a:t>
            </a:r>
            <a:endParaRPr lang="en-RO" sz="1200" dirty="0">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7945A5FA-C7E0-C054-AE0F-48F03CDAFC2A}"/>
              </a:ext>
            </a:extLst>
          </p:cNvPr>
          <p:cNvSpPr txBox="1"/>
          <p:nvPr/>
        </p:nvSpPr>
        <p:spPr>
          <a:xfrm>
            <a:off x="2628481" y="5446895"/>
            <a:ext cx="1086063" cy="246221"/>
          </a:xfrm>
          <a:prstGeom prst="rect">
            <a:avLst/>
          </a:prstGeom>
          <a:noFill/>
        </p:spPr>
        <p:txBody>
          <a:bodyPr wrap="square">
            <a:spAutoFit/>
          </a:bodyPr>
          <a:lstStyle/>
          <a:p>
            <a:pPr algn="ctr"/>
            <a:r>
              <a:rPr lang="ro-RO" sz="1000" dirty="0">
                <a:latin typeface="Arial" panose="020B0604020202020204" pitchFamily="34" charset="0"/>
                <a:cs typeface="Arial" panose="020B0604020202020204" pitchFamily="34" charset="0"/>
              </a:rPr>
              <a:t>7</a:t>
            </a:r>
            <a:r>
              <a:rPr lang="en-US" sz="1000" dirty="0">
                <a:latin typeface="Arial" panose="020B0604020202020204" pitchFamily="34" charset="0"/>
                <a:cs typeface="Arial" panose="020B0604020202020204" pitchFamily="34" charset="0"/>
              </a:rPr>
              <a:t>51</a:t>
            </a:r>
            <a:r>
              <a:rPr lang="ro-RO" sz="1000" dirty="0">
                <a:latin typeface="Arial" panose="020B0604020202020204" pitchFamily="34" charset="0"/>
                <a:cs typeface="Arial" panose="020B0604020202020204" pitchFamily="34" charset="0"/>
              </a:rPr>
              <a:t> lei</a:t>
            </a:r>
            <a:endParaRPr lang="en-RO" sz="1000"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0763814D-4F23-C753-5C31-3746DE7402F6}"/>
              </a:ext>
            </a:extLst>
          </p:cNvPr>
          <p:cNvSpPr txBox="1"/>
          <p:nvPr/>
        </p:nvSpPr>
        <p:spPr>
          <a:xfrm>
            <a:off x="2628481" y="5773687"/>
            <a:ext cx="1086063" cy="246221"/>
          </a:xfrm>
          <a:prstGeom prst="rect">
            <a:avLst/>
          </a:prstGeom>
          <a:noFill/>
        </p:spPr>
        <p:txBody>
          <a:bodyPr wrap="square">
            <a:spAutoFit/>
          </a:bodyPr>
          <a:lstStyle/>
          <a:p>
            <a:pPr algn="ctr"/>
            <a:r>
              <a:rPr lang="en-US" sz="1000" dirty="0">
                <a:latin typeface="Arial" panose="020B0604020202020204" pitchFamily="34" charset="0"/>
                <a:cs typeface="Arial" panose="020B0604020202020204" pitchFamily="34" charset="0"/>
              </a:rPr>
              <a:t>10,88</a:t>
            </a:r>
            <a:r>
              <a:rPr lang="ro-RO" sz="1000" dirty="0">
                <a:latin typeface="Arial" panose="020B0604020202020204" pitchFamily="34" charset="0"/>
                <a:cs typeface="Arial" panose="020B0604020202020204" pitchFamily="34" charset="0"/>
              </a:rPr>
              <a:t>%</a:t>
            </a:r>
            <a:endParaRPr lang="en-RO" sz="1000" dirty="0">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7A14F8F1-B0F7-15E4-C7BD-0920989A8D5F}"/>
              </a:ext>
            </a:extLst>
          </p:cNvPr>
          <p:cNvSpPr txBox="1"/>
          <p:nvPr/>
        </p:nvSpPr>
        <p:spPr>
          <a:xfrm>
            <a:off x="2628481" y="6107356"/>
            <a:ext cx="1086063" cy="246221"/>
          </a:xfrm>
          <a:prstGeom prst="rect">
            <a:avLst/>
          </a:prstGeom>
          <a:noFill/>
        </p:spPr>
        <p:txBody>
          <a:bodyPr wrap="square">
            <a:spAutoFit/>
          </a:bodyPr>
          <a:lstStyle/>
          <a:p>
            <a:pPr algn="ctr"/>
            <a:r>
              <a:rPr lang="ro-RO" sz="1000" dirty="0">
                <a:latin typeface="Arial" panose="020B0604020202020204" pitchFamily="34" charset="0"/>
                <a:cs typeface="Arial" panose="020B0604020202020204" pitchFamily="34" charset="0"/>
              </a:rPr>
              <a:t>3</a:t>
            </a:r>
            <a:r>
              <a:rPr lang="en-US" sz="1000" dirty="0">
                <a:latin typeface="Arial" panose="020B0604020202020204" pitchFamily="34" charset="0"/>
                <a:cs typeface="Arial" panose="020B0604020202020204" pitchFamily="34" charset="0"/>
              </a:rPr>
              <a:t>7.920</a:t>
            </a:r>
            <a:r>
              <a:rPr lang="ro-RO" sz="1000" dirty="0">
                <a:latin typeface="Arial" panose="020B0604020202020204" pitchFamily="34" charset="0"/>
                <a:cs typeface="Arial" panose="020B0604020202020204" pitchFamily="34" charset="0"/>
              </a:rPr>
              <a:t> lei</a:t>
            </a:r>
            <a:endParaRPr lang="en-RO" sz="1000" dirty="0">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F8CEACEC-BB95-9A59-06AA-7A4773A9C1E8}"/>
              </a:ext>
            </a:extLst>
          </p:cNvPr>
          <p:cNvSpPr txBox="1"/>
          <p:nvPr/>
        </p:nvSpPr>
        <p:spPr>
          <a:xfrm>
            <a:off x="5973312" y="5446898"/>
            <a:ext cx="1086063" cy="246221"/>
          </a:xfrm>
          <a:prstGeom prst="rect">
            <a:avLst/>
          </a:prstGeom>
          <a:noFill/>
        </p:spPr>
        <p:txBody>
          <a:bodyPr wrap="square">
            <a:spAutoFit/>
          </a:bodyPr>
          <a:lstStyle/>
          <a:p>
            <a:pPr algn="ctr"/>
            <a:r>
              <a:rPr lang="en-US" sz="1000" dirty="0">
                <a:latin typeface="Arial" panose="020B0604020202020204" pitchFamily="34" charset="0"/>
                <a:cs typeface="Arial" panose="020B0604020202020204" pitchFamily="34" charset="0"/>
              </a:rPr>
              <a:t>640</a:t>
            </a:r>
            <a:r>
              <a:rPr lang="ro-RO" sz="1000" dirty="0">
                <a:latin typeface="Arial" panose="020B0604020202020204" pitchFamily="34" charset="0"/>
                <a:cs typeface="Arial" panose="020B0604020202020204" pitchFamily="34" charset="0"/>
              </a:rPr>
              <a:t> lei</a:t>
            </a:r>
            <a:endParaRPr lang="en-RO" sz="1000" dirty="0">
              <a:latin typeface="Arial"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7AECFA03-8E9F-CFA4-65B2-F3A4193EB81B}"/>
              </a:ext>
            </a:extLst>
          </p:cNvPr>
          <p:cNvSpPr txBox="1"/>
          <p:nvPr/>
        </p:nvSpPr>
        <p:spPr>
          <a:xfrm>
            <a:off x="5973312" y="5773690"/>
            <a:ext cx="1086063" cy="246221"/>
          </a:xfrm>
          <a:prstGeom prst="rect">
            <a:avLst/>
          </a:prstGeom>
          <a:noFill/>
        </p:spPr>
        <p:txBody>
          <a:bodyPr wrap="square">
            <a:spAutoFit/>
          </a:bodyPr>
          <a:lstStyle/>
          <a:p>
            <a:pPr algn="ctr"/>
            <a:r>
              <a:rPr lang="en-US" sz="1000" dirty="0">
                <a:latin typeface="Arial" panose="020B0604020202020204" pitchFamily="34" charset="0"/>
                <a:cs typeface="Arial" panose="020B0604020202020204" pitchFamily="34" charset="0"/>
              </a:rPr>
              <a:t>10,84</a:t>
            </a:r>
            <a:r>
              <a:rPr lang="ro-RO" sz="1000" dirty="0">
                <a:latin typeface="Arial" panose="020B0604020202020204" pitchFamily="34" charset="0"/>
                <a:cs typeface="Arial" panose="020B0604020202020204" pitchFamily="34" charset="0"/>
              </a:rPr>
              <a:t>%</a:t>
            </a:r>
            <a:endParaRPr lang="en-RO" sz="1000" dirty="0">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C5191EA7-2775-3D55-44DF-341F2CA6CB19}"/>
              </a:ext>
            </a:extLst>
          </p:cNvPr>
          <p:cNvSpPr txBox="1"/>
          <p:nvPr/>
        </p:nvSpPr>
        <p:spPr>
          <a:xfrm>
            <a:off x="5973312" y="6107359"/>
            <a:ext cx="1086063" cy="246221"/>
          </a:xfrm>
          <a:prstGeom prst="rect">
            <a:avLst/>
          </a:prstGeom>
          <a:noFill/>
        </p:spPr>
        <p:txBody>
          <a:bodyPr wrap="square">
            <a:spAutoFit/>
          </a:bodyPr>
          <a:lstStyle/>
          <a:p>
            <a:pPr algn="ctr"/>
            <a:r>
              <a:rPr lang="ro-RO" sz="1000" dirty="0">
                <a:latin typeface="Arial" panose="020B0604020202020204" pitchFamily="34" charset="0"/>
                <a:cs typeface="Arial" panose="020B0604020202020204" pitchFamily="34" charset="0"/>
              </a:rPr>
              <a:t>3</a:t>
            </a:r>
            <a:r>
              <a:rPr lang="en-US" sz="1000" dirty="0">
                <a:latin typeface="Arial" panose="020B0604020202020204" pitchFamily="34" charset="0"/>
                <a:cs typeface="Arial" panose="020B0604020202020204" pitchFamily="34" charset="0"/>
              </a:rPr>
              <a:t>8.515</a:t>
            </a:r>
            <a:r>
              <a:rPr lang="ro-RO" sz="1000" dirty="0">
                <a:latin typeface="Arial" panose="020B0604020202020204" pitchFamily="34" charset="0"/>
                <a:cs typeface="Arial" panose="020B0604020202020204" pitchFamily="34" charset="0"/>
              </a:rPr>
              <a:t> lei</a:t>
            </a:r>
            <a:endParaRPr lang="en-RO" sz="1000" dirty="0">
              <a:latin typeface="Arial" panose="020B0604020202020204" pitchFamily="34" charset="0"/>
              <a:cs typeface="Arial" panose="020B0604020202020204" pitchFamily="34" charset="0"/>
            </a:endParaRPr>
          </a:p>
        </p:txBody>
      </p:sp>
      <p:sp>
        <p:nvSpPr>
          <p:cNvPr id="33" name="TextBox 32">
            <a:extLst>
              <a:ext uri="{FF2B5EF4-FFF2-40B4-BE49-F238E27FC236}">
                <a16:creationId xmlns:a16="http://schemas.microsoft.com/office/drawing/2014/main" id="{085376F1-839E-D18C-DA1E-5B0C5C66900F}"/>
              </a:ext>
            </a:extLst>
          </p:cNvPr>
          <p:cNvSpPr txBox="1"/>
          <p:nvPr/>
        </p:nvSpPr>
        <p:spPr>
          <a:xfrm>
            <a:off x="426302" y="7899539"/>
            <a:ext cx="6725993" cy="1408078"/>
          </a:xfrm>
          <a:prstGeom prst="rect">
            <a:avLst/>
          </a:prstGeom>
          <a:noFill/>
        </p:spPr>
        <p:txBody>
          <a:bodyPr wrap="square">
            <a:spAutoFit/>
          </a:bodyPr>
          <a:lstStyle/>
          <a:p>
            <a:pPr algn="just" fontAlgn="base">
              <a:spcBef>
                <a:spcPct val="0"/>
              </a:spcBef>
              <a:spcAft>
                <a:spcPct val="0"/>
              </a:spcAft>
            </a:pPr>
            <a:r>
              <a:rPr lang="ro-RO" sz="950" dirty="0">
                <a:solidFill>
                  <a:schemeClr val="tx1">
                    <a:lumMod val="75000"/>
                    <a:lumOff val="25000"/>
                  </a:schemeClr>
                </a:solidFill>
                <a:effectLst/>
                <a:latin typeface="Arial" panose="020B0604020202020204" pitchFamily="34" charset="0"/>
                <a:cs typeface="Arial" panose="020B0604020202020204" pitchFamily="34" charset="0"/>
              </a:rPr>
              <a:t>Exemplul de calcul de mai sus este pentru un credit Alpha Rapid sau </a:t>
            </a:r>
            <a:r>
              <a:rPr lang="ro-RO" sz="950" dirty="0" err="1">
                <a:solidFill>
                  <a:schemeClr val="tx1">
                    <a:lumMod val="75000"/>
                    <a:lumOff val="25000"/>
                  </a:schemeClr>
                </a:solidFill>
                <a:effectLst/>
                <a:latin typeface="Arial" panose="020B0604020202020204" pitchFamily="34" charset="0"/>
                <a:cs typeface="Arial" panose="020B0604020202020204" pitchFamily="34" charset="0"/>
              </a:rPr>
              <a:t>All</a:t>
            </a:r>
            <a:r>
              <a:rPr lang="ro-RO" sz="950" dirty="0">
                <a:solidFill>
                  <a:schemeClr val="tx1">
                    <a:lumMod val="75000"/>
                    <a:lumOff val="25000"/>
                  </a:schemeClr>
                </a:solidFill>
                <a:effectLst/>
                <a:latin typeface="Arial" panose="020B0604020202020204" pitchFamily="34" charset="0"/>
                <a:cs typeface="Arial" panose="020B0604020202020204" pitchFamily="34" charset="0"/>
              </a:rPr>
              <a:t> in </a:t>
            </a:r>
            <a:r>
              <a:rPr lang="ro-RO" sz="950" dirty="0" err="1">
                <a:solidFill>
                  <a:schemeClr val="tx1">
                    <a:lumMod val="75000"/>
                    <a:lumOff val="25000"/>
                  </a:schemeClr>
                </a:solidFill>
                <a:effectLst/>
                <a:latin typeface="Arial" panose="020B0604020202020204" pitchFamily="34" charset="0"/>
                <a:cs typeface="Arial" panose="020B0604020202020204" pitchFamily="34" charset="0"/>
              </a:rPr>
              <a:t>One</a:t>
            </a:r>
            <a:r>
              <a:rPr lang="ro-RO" sz="950" dirty="0">
                <a:solidFill>
                  <a:schemeClr val="tx1">
                    <a:lumMod val="75000"/>
                    <a:lumOff val="25000"/>
                  </a:schemeClr>
                </a:solidFill>
                <a:effectLst/>
                <a:latin typeface="Arial" panose="020B0604020202020204" pitchFamily="34" charset="0"/>
                <a:cs typeface="Arial" panose="020B0604020202020204" pitchFamily="34" charset="0"/>
              </a:rPr>
              <a:t> (refinanțare credite de la alte instituții financiare) negarantat în valoare de 30.000 lei, acordat pe o perioadă de 5 ani cu rambursare în 60 de rate lunare. În cadrul valorii totale plătibile și DAE au fost incluse: dobânda achitată de către client pe toată perioada de creditare, dobânda valabilă în condițiile </a:t>
            </a:r>
            <a:r>
              <a:rPr lang="ro-RO" sz="950" dirty="0">
                <a:solidFill>
                  <a:schemeClr val="tx1">
                    <a:lumMod val="75000"/>
                    <a:lumOff val="25000"/>
                  </a:schemeClr>
                </a:solidFill>
                <a:latin typeface="Arial" panose="020B0604020202020204" pitchFamily="34" charset="0"/>
                <a:cs typeface="Arial" panose="020B0604020202020204" pitchFamily="34" charset="0"/>
              </a:rPr>
              <a:t>î</a:t>
            </a:r>
            <a:r>
              <a:rPr lang="ro-RO" sz="950" dirty="0">
                <a:solidFill>
                  <a:schemeClr val="tx1">
                    <a:lumMod val="75000"/>
                    <a:lumOff val="25000"/>
                  </a:schemeClr>
                </a:solidFill>
                <a:effectLst/>
                <a:latin typeface="Arial" panose="020B0604020202020204" pitchFamily="34" charset="0"/>
                <a:cs typeface="Arial" panose="020B0604020202020204" pitchFamily="34" charset="0"/>
              </a:rPr>
              <a:t>ncasării venitului la Alpha Bank România, comisionul lunar de administrare a contului curent 6 lei, taxa de înregistrare la Registrul Național de Publicitate Mobiliară (87,60 lei) și comisionul de analiză dosar (zero lei). În Valoarea totală plătibilă este inclusă și valoarea creditului. În cadrul DAE / Valoarea totală plătibilă nu sunt incluse cheltuielile / costurile care nu sunt cunoscute și administrate de către Alpha Bank România. DAE, Valoarea totală plătibilă de client și valoarea ratei lunare sunt estimative. Analizează cu atenție implicațiile creditului și asigură-te că îl poți rambursa la termen. Modificarea veniturilor proprii ar putea afecta posibilitatea de a achita ratele la credit.</a:t>
            </a:r>
          </a:p>
        </p:txBody>
      </p:sp>
      <p:sp>
        <p:nvSpPr>
          <p:cNvPr id="6" name="Rectangle 5">
            <a:extLst>
              <a:ext uri="{FF2B5EF4-FFF2-40B4-BE49-F238E27FC236}">
                <a16:creationId xmlns:a16="http://schemas.microsoft.com/office/drawing/2014/main" id="{B89769E9-9823-4346-777A-CCC9765699D4}"/>
              </a:ext>
            </a:extLst>
          </p:cNvPr>
          <p:cNvSpPr/>
          <p:nvPr/>
        </p:nvSpPr>
        <p:spPr>
          <a:xfrm>
            <a:off x="504092" y="9645163"/>
            <a:ext cx="6531708" cy="872302"/>
          </a:xfrm>
          <a:prstGeom prst="rect">
            <a:avLst/>
          </a:prstGeom>
          <a:solidFill>
            <a:srgbClr val="B3DA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RO"/>
          </a:p>
        </p:txBody>
      </p:sp>
      <p:sp>
        <p:nvSpPr>
          <p:cNvPr id="9" name="TextBox 8">
            <a:extLst>
              <a:ext uri="{FF2B5EF4-FFF2-40B4-BE49-F238E27FC236}">
                <a16:creationId xmlns:a16="http://schemas.microsoft.com/office/drawing/2014/main" id="{0829F5AD-FCCD-C2A1-9BE1-6AA7ECC6BAAE}"/>
              </a:ext>
            </a:extLst>
          </p:cNvPr>
          <p:cNvSpPr txBox="1"/>
          <p:nvPr/>
        </p:nvSpPr>
        <p:spPr>
          <a:xfrm>
            <a:off x="514147" y="9668141"/>
            <a:ext cx="6458304" cy="838691"/>
          </a:xfrm>
          <a:prstGeom prst="rect">
            <a:avLst/>
          </a:prstGeom>
          <a:noFill/>
        </p:spPr>
        <p:txBody>
          <a:bodyPr wrap="square">
            <a:spAutoFit/>
          </a:bodyPr>
          <a:lstStyle/>
          <a:p>
            <a:pPr algn="just"/>
            <a:r>
              <a:rPr lang="ro-RO" sz="970" b="0" dirty="0">
                <a:solidFill>
                  <a:schemeClr val="tx1">
                    <a:lumMod val="85000"/>
                    <a:lumOff val="15000"/>
                  </a:schemeClr>
                </a:solidFill>
                <a:effectLst/>
                <a:latin typeface="Arial" panose="020B0604020202020204" pitchFamily="34" charset="0"/>
              </a:rPr>
              <a:t>Rata de dobândă aplicabilă se va stabili în funcție de o serie de factori cum ar fi istoricul de creditare al solicitantului și alte elemente utilizate în analiza cererii de credit. Este posibil în funcție de rezultatul analizei să nu fiți eligibili pentru una din cele 2 oferte prezentate mai sus în acest caz aplicându-se oferta standard – detaliile ofertei standard și prețurile pot fi consultate </a:t>
            </a:r>
            <a:r>
              <a:rPr lang="ro-RO" sz="970" dirty="0">
                <a:solidFill>
                  <a:schemeClr val="accent1">
                    <a:lumMod val="75000"/>
                  </a:schemeClr>
                </a:solidFill>
                <a:effectLst/>
                <a:latin typeface="Arial" panose="020B0604020202020204" pitchFamily="34" charset="0"/>
                <a:ea typeface="Roboto" panose="02000000000000000000" pitchFamily="2" charset="0"/>
                <a:cs typeface="Arial" panose="020B0604020202020204" pitchFamily="34" charset="0"/>
                <a:hlinkClick r:id="rId3">
                  <a:extLst>
                    <a:ext uri="{A12FA001-AC4F-418D-AE19-62706E023703}">
                      <ahyp:hlinkClr xmlns:ahyp="http://schemas.microsoft.com/office/drawing/2018/hyperlinkcolor" val="tx"/>
                    </a:ext>
                  </a:extLst>
                </a:hlinkClick>
              </a:rPr>
              <a:t>aici</a:t>
            </a:r>
            <a:r>
              <a:rPr lang="ro-RO" sz="970" dirty="0">
                <a:solidFill>
                  <a:schemeClr val="accent1">
                    <a:lumMod val="75000"/>
                  </a:schemeClr>
                </a:solidFill>
                <a:effectLst/>
                <a:latin typeface="Arial" panose="020B0604020202020204" pitchFamily="34" charset="0"/>
                <a:ea typeface="Roboto" panose="02000000000000000000" pitchFamily="2" charset="0"/>
                <a:cs typeface="Arial" panose="020B0604020202020204" pitchFamily="34" charset="0"/>
              </a:rPr>
              <a:t>. </a:t>
            </a:r>
            <a:r>
              <a:rPr lang="ro-RO" sz="970" b="0" dirty="0">
                <a:solidFill>
                  <a:schemeClr val="tx1">
                    <a:lumMod val="85000"/>
                    <a:lumOff val="15000"/>
                  </a:schemeClr>
                </a:solidFill>
                <a:effectLst/>
                <a:latin typeface="Arial" panose="020B0604020202020204" pitchFamily="34" charset="0"/>
              </a:rPr>
              <a:t>Valabilitatea ofertei se poate ajusta în funcție de numărul cererilor caz în care vom reveni cu o informare.</a:t>
            </a:r>
            <a:endParaRPr lang="en-GB" sz="970" dirty="0">
              <a:solidFill>
                <a:schemeClr val="tx1">
                  <a:lumMod val="85000"/>
                  <a:lumOff val="15000"/>
                </a:schemeClr>
              </a:solidFill>
              <a:latin typeface="Arial" panose="020B0604020202020204" pitchFamily="34" charset="0"/>
              <a:ea typeface="Roboto" panose="02000000000000000000" pitchFamily="2" charset="0"/>
              <a:cs typeface="Arial" panose="020B0604020202020204" pitchFamily="34" charset="0"/>
            </a:endParaRPr>
          </a:p>
        </p:txBody>
      </p:sp>
      <p:sp>
        <p:nvSpPr>
          <p:cNvPr id="7" name="Rectangle 6">
            <a:extLst>
              <a:ext uri="{FF2B5EF4-FFF2-40B4-BE49-F238E27FC236}">
                <a16:creationId xmlns:a16="http://schemas.microsoft.com/office/drawing/2014/main" id="{D2496567-B5DB-2FA2-1959-74D667382FC8}"/>
              </a:ext>
            </a:extLst>
          </p:cNvPr>
          <p:cNvSpPr/>
          <p:nvPr/>
        </p:nvSpPr>
        <p:spPr>
          <a:xfrm>
            <a:off x="504092" y="9303219"/>
            <a:ext cx="6531708" cy="248232"/>
          </a:xfrm>
          <a:prstGeom prst="rect">
            <a:avLst/>
          </a:prstGeom>
          <a:solidFill>
            <a:srgbClr val="B3DA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RO"/>
          </a:p>
        </p:txBody>
      </p:sp>
      <p:sp>
        <p:nvSpPr>
          <p:cNvPr id="8" name="TextBox 7">
            <a:extLst>
              <a:ext uri="{FF2B5EF4-FFF2-40B4-BE49-F238E27FC236}">
                <a16:creationId xmlns:a16="http://schemas.microsoft.com/office/drawing/2014/main" id="{8FA406A5-3877-621E-7BA6-6DD5D8E42AF5}"/>
              </a:ext>
            </a:extLst>
          </p:cNvPr>
          <p:cNvSpPr txBox="1"/>
          <p:nvPr/>
        </p:nvSpPr>
        <p:spPr>
          <a:xfrm>
            <a:off x="504092" y="9305229"/>
            <a:ext cx="5631118" cy="246221"/>
          </a:xfrm>
          <a:prstGeom prst="rect">
            <a:avLst/>
          </a:prstGeom>
          <a:noFill/>
        </p:spPr>
        <p:txBody>
          <a:bodyPr wrap="square">
            <a:spAutoFit/>
          </a:bodyPr>
          <a:lstStyle/>
          <a:p>
            <a:r>
              <a:rPr lang="ro-RO" sz="1000" dirty="0">
                <a:solidFill>
                  <a:srgbClr val="222222"/>
                </a:solidFill>
                <a:latin typeface="Arial" panose="020B0604020202020204" pitchFamily="34" charset="0"/>
                <a:ea typeface="Roboto" panose="02000000000000000000" pitchFamily="2" charset="0"/>
                <a:cs typeface="Arial" panose="020B0604020202020204" pitchFamily="34" charset="0"/>
              </a:rPr>
              <a:t>Detalii despre cele 2 modalități de rambursare – rate egale de principal sau anuități găsiți </a:t>
            </a:r>
            <a:r>
              <a:rPr lang="ro-RO" sz="1000" b="0" i="0" dirty="0">
                <a:solidFill>
                  <a:srgbClr val="222222"/>
                </a:solidFill>
                <a:effectLst/>
                <a:latin typeface="Arial" panose="020B0604020202020204" pitchFamily="34" charset="0"/>
                <a:ea typeface="Roboto" panose="02000000000000000000" pitchFamily="2" charset="0"/>
                <a:cs typeface="Arial" panose="020B0604020202020204" pitchFamily="34" charset="0"/>
                <a:hlinkClick r:id="rId4"/>
              </a:rPr>
              <a:t>aici</a:t>
            </a:r>
            <a:r>
              <a:rPr lang="ro-RO" sz="1000" b="0" i="0" dirty="0">
                <a:solidFill>
                  <a:srgbClr val="222222"/>
                </a:solidFill>
                <a:effectLst/>
                <a:latin typeface="Arial" panose="020B0604020202020204" pitchFamily="34" charset="0"/>
                <a:ea typeface="Roboto" panose="02000000000000000000" pitchFamily="2" charset="0"/>
                <a:cs typeface="Arial" panose="020B0604020202020204" pitchFamily="34" charset="0"/>
              </a:rPr>
              <a:t>.</a:t>
            </a:r>
            <a:endParaRPr lang="ro-RO" sz="1000" dirty="0">
              <a:latin typeface="Arial" panose="020B0604020202020204" pitchFamily="34" charset="0"/>
              <a:ea typeface="Roboto" panose="02000000000000000000" pitchFamily="2" charset="0"/>
              <a:cs typeface="Arial" panose="020B0604020202020204" pitchFamily="34" charset="0"/>
            </a:endParaRPr>
          </a:p>
        </p:txBody>
      </p:sp>
      <p:sp>
        <p:nvSpPr>
          <p:cNvPr id="2" name="TextBox 1">
            <a:extLst>
              <a:ext uri="{FF2B5EF4-FFF2-40B4-BE49-F238E27FC236}">
                <a16:creationId xmlns:a16="http://schemas.microsoft.com/office/drawing/2014/main" id="{F9EDC103-8750-CF04-C47B-0042B9F7B616}"/>
              </a:ext>
            </a:extLst>
          </p:cNvPr>
          <p:cNvSpPr txBox="1"/>
          <p:nvPr/>
        </p:nvSpPr>
        <p:spPr>
          <a:xfrm>
            <a:off x="1335272" y="6498123"/>
            <a:ext cx="5128476" cy="276999"/>
          </a:xfrm>
          <a:prstGeom prst="rect">
            <a:avLst/>
          </a:prstGeom>
          <a:noFill/>
        </p:spPr>
        <p:txBody>
          <a:bodyPr wrap="square">
            <a:spAutoFit/>
          </a:bodyPr>
          <a:lstStyle/>
          <a:p>
            <a:pPr algn="ctr"/>
            <a:r>
              <a:rPr lang="ro-RO" sz="1200" dirty="0">
                <a:latin typeface="Arial" panose="020B0604020202020204" pitchFamily="34" charset="0"/>
                <a:cs typeface="Arial" panose="020B0604020202020204" pitchFamily="34" charset="0"/>
              </a:rPr>
              <a:t>Dobândă fixă</a:t>
            </a:r>
            <a:r>
              <a:rPr lang="en-US" sz="1200" dirty="0">
                <a:latin typeface="Arial" panose="020B0604020202020204" pitchFamily="34" charset="0"/>
                <a:cs typeface="Arial" panose="020B0604020202020204" pitchFamily="34" charset="0"/>
              </a:rPr>
              <a:t> 5 ani</a:t>
            </a:r>
            <a:r>
              <a:rPr lang="ro-RO" sz="120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11,40</a:t>
            </a:r>
            <a:r>
              <a:rPr lang="ro-RO" sz="1200" b="1" dirty="0">
                <a:latin typeface="Arial" panose="020B0604020202020204" pitchFamily="34" charset="0"/>
                <a:cs typeface="Arial" panose="020B0604020202020204" pitchFamily="34" charset="0"/>
              </a:rPr>
              <a:t>%</a:t>
            </a:r>
            <a:endParaRPr lang="en-RO" sz="1200"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14890056-0A59-BFDF-4024-5DE9D537569D}"/>
              </a:ext>
            </a:extLst>
          </p:cNvPr>
          <p:cNvSpPr txBox="1"/>
          <p:nvPr/>
        </p:nvSpPr>
        <p:spPr>
          <a:xfrm>
            <a:off x="2628481" y="6899775"/>
            <a:ext cx="1086063" cy="246221"/>
          </a:xfrm>
          <a:prstGeom prst="rect">
            <a:avLst/>
          </a:prstGeom>
          <a:noFill/>
        </p:spPr>
        <p:txBody>
          <a:bodyPr wrap="square">
            <a:spAutoFit/>
          </a:bodyPr>
          <a:lstStyle/>
          <a:p>
            <a:pPr algn="ctr"/>
            <a:r>
              <a:rPr lang="ro-RO" sz="1000" dirty="0">
                <a:latin typeface="Arial" panose="020B0604020202020204" pitchFamily="34" charset="0"/>
                <a:cs typeface="Arial" panose="020B0604020202020204" pitchFamily="34" charset="0"/>
              </a:rPr>
              <a:t>7</a:t>
            </a:r>
            <a:r>
              <a:rPr lang="en-US" sz="1000" dirty="0">
                <a:latin typeface="Arial" panose="020B0604020202020204" pitchFamily="34" charset="0"/>
                <a:cs typeface="Arial" panose="020B0604020202020204" pitchFamily="34" charset="0"/>
              </a:rPr>
              <a:t>91</a:t>
            </a:r>
            <a:r>
              <a:rPr lang="ro-RO" sz="1000" dirty="0">
                <a:latin typeface="Arial" panose="020B0604020202020204" pitchFamily="34" charset="0"/>
                <a:cs typeface="Arial" panose="020B0604020202020204" pitchFamily="34" charset="0"/>
              </a:rPr>
              <a:t> lei</a:t>
            </a:r>
            <a:endParaRPr lang="en-RO" sz="1000"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08C8EB3A-0404-374E-B3DB-1B02F8240613}"/>
              </a:ext>
            </a:extLst>
          </p:cNvPr>
          <p:cNvSpPr txBox="1"/>
          <p:nvPr/>
        </p:nvSpPr>
        <p:spPr>
          <a:xfrm>
            <a:off x="2628481" y="7226567"/>
            <a:ext cx="1086063" cy="246221"/>
          </a:xfrm>
          <a:prstGeom prst="rect">
            <a:avLst/>
          </a:prstGeom>
          <a:noFill/>
        </p:spPr>
        <p:txBody>
          <a:bodyPr wrap="square">
            <a:spAutoFit/>
          </a:bodyPr>
          <a:lstStyle/>
          <a:p>
            <a:pPr algn="ctr"/>
            <a:r>
              <a:rPr lang="en-US" sz="1000" dirty="0">
                <a:latin typeface="Arial" panose="020B0604020202020204" pitchFamily="34" charset="0"/>
                <a:cs typeface="Arial" panose="020B0604020202020204" pitchFamily="34" charset="0"/>
              </a:rPr>
              <a:t>12,81</a:t>
            </a:r>
            <a:r>
              <a:rPr lang="ro-RO" sz="1000" dirty="0">
                <a:latin typeface="Arial" panose="020B0604020202020204" pitchFamily="34" charset="0"/>
                <a:cs typeface="Arial" panose="020B0604020202020204" pitchFamily="34" charset="0"/>
              </a:rPr>
              <a:t>%</a:t>
            </a:r>
            <a:endParaRPr lang="en-RO" sz="10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D6D53DEB-923B-0399-11EC-336AD13D60E8}"/>
              </a:ext>
            </a:extLst>
          </p:cNvPr>
          <p:cNvSpPr txBox="1"/>
          <p:nvPr/>
        </p:nvSpPr>
        <p:spPr>
          <a:xfrm>
            <a:off x="2628481" y="7560236"/>
            <a:ext cx="1086063" cy="246221"/>
          </a:xfrm>
          <a:prstGeom prst="rect">
            <a:avLst/>
          </a:prstGeom>
          <a:noFill/>
        </p:spPr>
        <p:txBody>
          <a:bodyPr wrap="square">
            <a:spAutoFit/>
          </a:bodyPr>
          <a:lstStyle/>
          <a:p>
            <a:pPr algn="ctr"/>
            <a:r>
              <a:rPr lang="ro-RO" sz="1000" dirty="0">
                <a:latin typeface="Arial" panose="020B0604020202020204" pitchFamily="34" charset="0"/>
                <a:cs typeface="Arial" panose="020B0604020202020204" pitchFamily="34" charset="0"/>
              </a:rPr>
              <a:t>40</a:t>
            </a:r>
            <a:r>
              <a:rPr lang="en-US" sz="1000" dirty="0">
                <a:latin typeface="Arial" panose="020B0604020202020204" pitchFamily="34" charset="0"/>
                <a:cs typeface="Arial" panose="020B0604020202020204" pitchFamily="34" charset="0"/>
              </a:rPr>
              <a:t>.071</a:t>
            </a:r>
            <a:r>
              <a:rPr lang="ro-RO" sz="1000" dirty="0">
                <a:latin typeface="Arial" panose="020B0604020202020204" pitchFamily="34" charset="0"/>
                <a:cs typeface="Arial" panose="020B0604020202020204" pitchFamily="34" charset="0"/>
              </a:rPr>
              <a:t> lei</a:t>
            </a:r>
            <a:endParaRPr lang="en-RO" sz="1000"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088ABB97-EE9F-D485-746A-1C57821185B6}"/>
              </a:ext>
            </a:extLst>
          </p:cNvPr>
          <p:cNvSpPr txBox="1"/>
          <p:nvPr/>
        </p:nvSpPr>
        <p:spPr>
          <a:xfrm>
            <a:off x="5973312" y="6899778"/>
            <a:ext cx="1086063" cy="246221"/>
          </a:xfrm>
          <a:prstGeom prst="rect">
            <a:avLst/>
          </a:prstGeom>
          <a:noFill/>
        </p:spPr>
        <p:txBody>
          <a:bodyPr wrap="square">
            <a:spAutoFit/>
          </a:bodyPr>
          <a:lstStyle/>
          <a:p>
            <a:pPr algn="ctr"/>
            <a:r>
              <a:rPr lang="en-US" sz="1000" dirty="0">
                <a:latin typeface="Arial" panose="020B0604020202020204" pitchFamily="34" charset="0"/>
                <a:cs typeface="Arial" panose="020B0604020202020204" pitchFamily="34" charset="0"/>
              </a:rPr>
              <a:t>664</a:t>
            </a:r>
            <a:r>
              <a:rPr lang="ro-RO" sz="1000" dirty="0">
                <a:latin typeface="Arial" panose="020B0604020202020204" pitchFamily="34" charset="0"/>
                <a:cs typeface="Arial" panose="020B0604020202020204" pitchFamily="34" charset="0"/>
              </a:rPr>
              <a:t> lei</a:t>
            </a:r>
            <a:endParaRPr lang="en-RO" sz="1000"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C5554ECF-80D5-6471-1BE8-FD8C4982147B}"/>
              </a:ext>
            </a:extLst>
          </p:cNvPr>
          <p:cNvSpPr txBox="1"/>
          <p:nvPr/>
        </p:nvSpPr>
        <p:spPr>
          <a:xfrm>
            <a:off x="5973312" y="7226570"/>
            <a:ext cx="1086063" cy="246221"/>
          </a:xfrm>
          <a:prstGeom prst="rect">
            <a:avLst/>
          </a:prstGeom>
          <a:noFill/>
        </p:spPr>
        <p:txBody>
          <a:bodyPr wrap="square">
            <a:spAutoFit/>
          </a:bodyPr>
          <a:lstStyle/>
          <a:p>
            <a:pPr algn="ctr"/>
            <a:r>
              <a:rPr lang="en-US" sz="1000" dirty="0">
                <a:latin typeface="Arial" panose="020B0604020202020204" pitchFamily="34" charset="0"/>
                <a:cs typeface="Arial" panose="020B0604020202020204" pitchFamily="34" charset="0"/>
              </a:rPr>
              <a:t>12,60</a:t>
            </a:r>
            <a:r>
              <a:rPr lang="ro-RO" sz="1000" dirty="0">
                <a:latin typeface="Arial" panose="020B0604020202020204" pitchFamily="34" charset="0"/>
                <a:cs typeface="Arial" panose="020B0604020202020204" pitchFamily="34" charset="0"/>
              </a:rPr>
              <a:t>%</a:t>
            </a:r>
            <a:endParaRPr lang="en-RO" sz="1000" dirty="0">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DBA469A3-F7F2-CD2B-C246-4133908A7A87}"/>
              </a:ext>
            </a:extLst>
          </p:cNvPr>
          <p:cNvSpPr txBox="1"/>
          <p:nvPr/>
        </p:nvSpPr>
        <p:spPr>
          <a:xfrm>
            <a:off x="5973312" y="7560239"/>
            <a:ext cx="1086063" cy="246221"/>
          </a:xfrm>
          <a:prstGeom prst="rect">
            <a:avLst/>
          </a:prstGeom>
          <a:noFill/>
        </p:spPr>
        <p:txBody>
          <a:bodyPr wrap="square">
            <a:spAutoFit/>
          </a:bodyPr>
          <a:lstStyle/>
          <a:p>
            <a:pPr algn="ctr"/>
            <a:r>
              <a:rPr lang="ro-RO" sz="1000" dirty="0">
                <a:latin typeface="Arial" panose="020B0604020202020204" pitchFamily="34" charset="0"/>
                <a:cs typeface="Arial" panose="020B0604020202020204" pitchFamily="34" charset="0"/>
              </a:rPr>
              <a:t>3</a:t>
            </a:r>
            <a:r>
              <a:rPr lang="en-US" sz="1000" dirty="0">
                <a:latin typeface="Arial" panose="020B0604020202020204" pitchFamily="34" charset="0"/>
                <a:cs typeface="Arial" panose="020B0604020202020204" pitchFamily="34" charset="0"/>
              </a:rPr>
              <a:t>9.944</a:t>
            </a:r>
            <a:r>
              <a:rPr lang="ro-RO" sz="1000" dirty="0">
                <a:latin typeface="Arial" panose="020B0604020202020204" pitchFamily="34" charset="0"/>
                <a:cs typeface="Arial" panose="020B0604020202020204" pitchFamily="34" charset="0"/>
              </a:rPr>
              <a:t> lei</a:t>
            </a:r>
            <a:endParaRPr lang="en-RO"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42027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555</TotalTime>
  <Words>703</Words>
  <Application>Microsoft Office PowerPoint</Application>
  <PresentationFormat>Custom</PresentationFormat>
  <Paragraphs>35</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Arial</vt:lpstr>
      <vt:lpstr>Calibri</vt:lpstr>
      <vt:lpstr>Calibri Light</vt:lpstr>
      <vt:lpstr>Office Theme</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Stefan Vasilachi</dc:creator>
  <cp:keywords/>
  <dc:description/>
  <cp:lastModifiedBy>Simona Rus</cp:lastModifiedBy>
  <cp:revision>69</cp:revision>
  <cp:lastPrinted>2023-11-03T08:25:51Z</cp:lastPrinted>
  <dcterms:created xsi:type="dcterms:W3CDTF">2023-08-29T11:20:33Z</dcterms:created>
  <dcterms:modified xsi:type="dcterms:W3CDTF">2024-01-10T13:29:03Z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2ec5a2-f3a4-4a12-8646-819e3b82b197_Enabled">
    <vt:lpwstr>true</vt:lpwstr>
  </property>
  <property fmtid="{D5CDD505-2E9C-101B-9397-08002B2CF9AE}" pid="3" name="MSIP_Label_5e2ec5a2-f3a4-4a12-8646-819e3b82b197_SetDate">
    <vt:lpwstr>2023-09-07T13:52:57Z</vt:lpwstr>
  </property>
  <property fmtid="{D5CDD505-2E9C-101B-9397-08002B2CF9AE}" pid="4" name="MSIP_Label_5e2ec5a2-f3a4-4a12-8646-819e3b82b197_Method">
    <vt:lpwstr>Privileged</vt:lpwstr>
  </property>
  <property fmtid="{D5CDD505-2E9C-101B-9397-08002B2CF9AE}" pid="5" name="MSIP_Label_5e2ec5a2-f3a4-4a12-8646-819e3b82b197_Name">
    <vt:lpwstr>Cu_Marcaj</vt:lpwstr>
  </property>
  <property fmtid="{D5CDD505-2E9C-101B-9397-08002B2CF9AE}" pid="6" name="MSIP_Label_5e2ec5a2-f3a4-4a12-8646-819e3b82b197_SiteId">
    <vt:lpwstr>1ea4ca96-f2e9-4770-a86f-ee95d877c0d8</vt:lpwstr>
  </property>
  <property fmtid="{D5CDD505-2E9C-101B-9397-08002B2CF9AE}" pid="7" name="MSIP_Label_5e2ec5a2-f3a4-4a12-8646-819e3b82b197_ActionId">
    <vt:lpwstr>7370a651-b9f1-45ac-843a-d9423df7f605</vt:lpwstr>
  </property>
  <property fmtid="{D5CDD505-2E9C-101B-9397-08002B2CF9AE}" pid="8" name="MSIP_Label_5e2ec5a2-f3a4-4a12-8646-819e3b82b197_ContentBits">
    <vt:lpwstr>1</vt:lpwstr>
  </property>
</Properties>
</file>